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5"/>
  </p:notesMasterIdLst>
  <p:sldIdLst>
    <p:sldId id="299" r:id="rId22"/>
    <p:sldId id="377" r:id="rId23"/>
    <p:sldId id="394" r:id="rId24"/>
    <p:sldId id="415" r:id="rId25"/>
    <p:sldId id="416" r:id="rId26"/>
    <p:sldId id="417" r:id="rId27"/>
    <p:sldId id="418" r:id="rId28"/>
    <p:sldId id="419" r:id="rId29"/>
    <p:sldId id="420" r:id="rId30"/>
    <p:sldId id="421" r:id="rId31"/>
    <p:sldId id="422" r:id="rId32"/>
    <p:sldId id="423" r:id="rId33"/>
    <p:sldId id="424" r:id="rId34"/>
    <p:sldId id="425" r:id="rId35"/>
    <p:sldId id="426" r:id="rId36"/>
    <p:sldId id="427" r:id="rId37"/>
    <p:sldId id="414" r:id="rId38"/>
    <p:sldId id="390" r:id="rId39"/>
    <p:sldId id="393" r:id="rId40"/>
    <p:sldId id="392" r:id="rId41"/>
    <p:sldId id="430" r:id="rId42"/>
    <p:sldId id="429" r:id="rId43"/>
    <p:sldId id="42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415"/>
            <p14:sldId id="416"/>
            <p14:sldId id="417"/>
            <p14:sldId id="418"/>
            <p14:sldId id="419"/>
            <p14:sldId id="420"/>
            <p14:sldId id="421"/>
            <p14:sldId id="422"/>
            <p14:sldId id="423"/>
            <p14:sldId id="424"/>
            <p14:sldId id="425"/>
            <p14:sldId id="426"/>
            <p14:sldId id="427"/>
            <p14:sldId id="414"/>
            <p14:sldId id="390"/>
            <p14:sldId id="393"/>
            <p14:sldId id="392"/>
            <p14:sldId id="430"/>
            <p14:sldId id="429"/>
            <p14:sldId id="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1" autoAdjust="0"/>
    <p:restoredTop sz="67647" autoAdjust="0"/>
  </p:normalViewPr>
  <p:slideViewPr>
    <p:cSldViewPr snapToGrid="0">
      <p:cViewPr>
        <p:scale>
          <a:sx n="75" d="100"/>
          <a:sy n="75" d="100"/>
        </p:scale>
        <p:origin x="451" y="-1526"/>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5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05/11/2025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languages use </a:t>
            </a:r>
            <a:r>
              <a:rPr lang="en-GB" sz="1200" kern="1200" dirty="0" err="1">
                <a:solidFill>
                  <a:schemeClr val="tx1"/>
                </a:solidFill>
                <a:latin typeface="+mn-lt"/>
                <a:ea typeface="+mn-ea"/>
                <a:cs typeface="+mn-cs"/>
              </a:rPr>
              <a:t>printf</a:t>
            </a:r>
            <a:r>
              <a:rPr lang="en-GB" dirty="0"/>
              <a:t> or </a:t>
            </a:r>
            <a:r>
              <a:rPr lang="en-GB" sz="1200" kern="1200" dirty="0" err="1">
                <a:solidFill>
                  <a:schemeClr val="tx1"/>
                </a:solidFill>
                <a:latin typeface="+mn-lt"/>
                <a:ea typeface="+mn-ea"/>
                <a:cs typeface="+mn-cs"/>
              </a:rPr>
              <a:t>sprintf</a:t>
            </a:r>
            <a:r>
              <a:rPr lang="en-GB" dirty="0"/>
              <a:t>; Python instead provides </a:t>
            </a:r>
            <a:r>
              <a:rPr lang="en-GB" b="1" dirty="0"/>
              <a:t>string formatting</a:t>
            </a:r>
            <a:r>
              <a:rPr lang="en-GB" dirty="0"/>
              <a:t>.</a:t>
            </a:r>
            <a:br>
              <a:rPr lang="en-GB" dirty="0"/>
            </a:br>
            <a:r>
              <a:rPr lang="en-GB" dirty="0"/>
              <a:t>Python 3 introduced a new, clearer formatting style (also available from Python 2.6). For the older style, see the slides after the summary.</a:t>
            </a:r>
          </a:p>
          <a:p>
            <a:endParaRPr lang="en-GB" dirty="0"/>
          </a:p>
          <a:p>
            <a:r>
              <a:rPr lang="en-GB" dirty="0"/>
              <a:t>The </a:t>
            </a:r>
            <a:r>
              <a:rPr lang="en-GB" b="1" dirty="0"/>
              <a:t>format specification fields</a:t>
            </a:r>
            <a:r>
              <a:rPr lang="en-GB" dirty="0"/>
              <a:t> have the following meanings:</a:t>
            </a:r>
          </a:p>
          <a:p>
            <a:pPr lvl="1"/>
            <a:r>
              <a:rPr lang="en-GB" b="1" dirty="0"/>
              <a:t>Field		Description</a:t>
            </a:r>
          </a:p>
          <a:p>
            <a:pPr lvl="1"/>
            <a:r>
              <a:rPr lang="en-GB" dirty="0"/>
              <a:t>f</a:t>
            </a:r>
            <a:r>
              <a:rPr lang="en-GB" kern="1200" dirty="0">
                <a:solidFill>
                  <a:schemeClr val="tx1"/>
                </a:solidFill>
                <a:latin typeface="+mn-lt"/>
                <a:ea typeface="+mn-ea"/>
                <a:cs typeface="+mn-cs"/>
              </a:rPr>
              <a:t>ill		</a:t>
            </a:r>
            <a:r>
              <a:rPr lang="en-GB" dirty="0"/>
              <a:t>Any character except </a:t>
            </a:r>
            <a:r>
              <a:rPr lang="en-GB" kern="1200" dirty="0">
                <a:solidFill>
                  <a:schemeClr val="tx1"/>
                </a:solidFill>
                <a:latin typeface="+mn-lt"/>
                <a:ea typeface="+mn-ea"/>
                <a:cs typeface="+mn-cs"/>
              </a:rPr>
              <a:t>{</a:t>
            </a:r>
          </a:p>
          <a:p>
            <a:pPr lvl="1"/>
            <a:r>
              <a:rPr lang="en-GB" dirty="0"/>
              <a:t>a</a:t>
            </a:r>
            <a:r>
              <a:rPr lang="en-GB" kern="1200" dirty="0">
                <a:solidFill>
                  <a:schemeClr val="tx1"/>
                </a:solidFill>
                <a:latin typeface="+mn-lt"/>
                <a:ea typeface="+mn-ea"/>
                <a:cs typeface="+mn-cs"/>
              </a:rPr>
              <a:t>lign		&lt;</a:t>
            </a:r>
            <a:r>
              <a:rPr lang="en-GB" dirty="0"/>
              <a:t> left, </a:t>
            </a:r>
            <a:r>
              <a:rPr lang="en-GB" kern="1200" dirty="0">
                <a:solidFill>
                  <a:schemeClr val="tx1"/>
                </a:solidFill>
                <a:latin typeface="+mn-lt"/>
                <a:ea typeface="+mn-ea"/>
                <a:cs typeface="+mn-cs"/>
              </a:rPr>
              <a:t>&gt;</a:t>
            </a:r>
            <a:r>
              <a:rPr lang="en-GB" dirty="0"/>
              <a:t> right, </a:t>
            </a:r>
            <a:r>
              <a:rPr lang="en-GB" kern="1200" dirty="0">
                <a:solidFill>
                  <a:schemeClr val="tx1"/>
                </a:solidFill>
                <a:latin typeface="+mn-lt"/>
                <a:ea typeface="+mn-ea"/>
                <a:cs typeface="+mn-cs"/>
              </a:rPr>
              <a:t>^</a:t>
            </a:r>
            <a:r>
              <a:rPr lang="en-GB" dirty="0"/>
              <a:t> centre, </a:t>
            </a:r>
            <a:r>
              <a:rPr lang="en-GB" kern="1200" dirty="0">
                <a:solidFill>
                  <a:schemeClr val="tx1"/>
                </a:solidFill>
                <a:latin typeface="+mn-lt"/>
                <a:ea typeface="+mn-ea"/>
                <a:cs typeface="+mn-cs"/>
              </a:rPr>
              <a:t>=</a:t>
            </a:r>
            <a:r>
              <a:rPr lang="en-GB" dirty="0"/>
              <a:t> pad </a:t>
            </a:r>
          </a:p>
          <a:p>
            <a:pPr lvl="1"/>
            <a:r>
              <a:rPr lang="en-GB" dirty="0"/>
              <a:t>sign		</a:t>
            </a:r>
            <a:r>
              <a:rPr lang="en-GB" kern="1200" dirty="0">
                <a:solidFill>
                  <a:schemeClr val="tx1"/>
                </a:solidFill>
                <a:latin typeface="+mn-lt"/>
                <a:ea typeface="+mn-ea"/>
                <a:cs typeface="+mn-cs"/>
              </a:rPr>
              <a:t>sign+</a:t>
            </a:r>
            <a:r>
              <a:rPr lang="en-GB" dirty="0"/>
              <a:t> force sign, space for negatives only</a:t>
            </a:r>
          </a:p>
          <a:p>
            <a:pPr lvl="1"/>
            <a:r>
              <a:rPr lang="en-GB" kern="1200" dirty="0">
                <a:solidFill>
                  <a:schemeClr val="tx1"/>
                </a:solidFill>
                <a:latin typeface="+mn-lt"/>
                <a:ea typeface="+mn-ea"/>
                <a:cs typeface="+mn-cs"/>
              </a:rPr>
              <a:t>#		</a:t>
            </a:r>
            <a:r>
              <a:rPr lang="en-GB" dirty="0"/>
              <a:t>Prefix integers with </a:t>
            </a:r>
            <a:r>
              <a:rPr lang="en-GB" kern="1200" dirty="0">
                <a:solidFill>
                  <a:schemeClr val="tx1"/>
                </a:solidFill>
                <a:latin typeface="+mn-lt"/>
                <a:ea typeface="+mn-ea"/>
                <a:cs typeface="+mn-cs"/>
              </a:rPr>
              <a:t>0b</a:t>
            </a:r>
            <a:r>
              <a:rPr lang="en-GB" dirty="0"/>
              <a:t>, </a:t>
            </a:r>
            <a:r>
              <a:rPr lang="en-GB" kern="1200" dirty="0">
                <a:solidFill>
                  <a:schemeClr val="tx1"/>
                </a:solidFill>
                <a:latin typeface="+mn-lt"/>
                <a:ea typeface="+mn-ea"/>
                <a:cs typeface="+mn-cs"/>
              </a:rPr>
              <a:t>0o</a:t>
            </a:r>
            <a:r>
              <a:rPr lang="en-GB" dirty="0"/>
              <a:t>, or </a:t>
            </a:r>
            <a:r>
              <a:rPr lang="en-GB" kern="1200" dirty="0">
                <a:solidFill>
                  <a:schemeClr val="tx1"/>
                </a:solidFill>
                <a:latin typeface="+mn-lt"/>
                <a:ea typeface="+mn-ea"/>
                <a:cs typeface="+mn-cs"/>
              </a:rPr>
              <a:t>0x</a:t>
            </a:r>
          </a:p>
          <a:p>
            <a:pPr lvl="1"/>
            <a:r>
              <a:rPr lang="en-GB" kern="1200" dirty="0">
                <a:solidFill>
                  <a:schemeClr val="tx1"/>
                </a:solidFill>
                <a:latin typeface="+mn-lt"/>
                <a:ea typeface="+mn-ea"/>
                <a:cs typeface="+mn-cs"/>
              </a:rPr>
              <a:t>0		</a:t>
            </a:r>
            <a:r>
              <a:rPr lang="en-GB" dirty="0"/>
              <a:t>Pad numbers with zeros</a:t>
            </a:r>
          </a:p>
          <a:p>
            <a:pPr lvl="1"/>
            <a:r>
              <a:rPr lang="en-GB" kern="1200" dirty="0">
                <a:solidFill>
                  <a:schemeClr val="tx1"/>
                </a:solidFill>
                <a:latin typeface="+mn-lt"/>
                <a:ea typeface="+mn-ea"/>
                <a:cs typeface="+mn-cs"/>
              </a:rPr>
              <a:t>width		</a:t>
            </a:r>
            <a:r>
              <a:rPr lang="en-GB" dirty="0"/>
              <a:t>Minimum field width</a:t>
            </a:r>
          </a:p>
          <a:p>
            <a:pPr lvl="1"/>
            <a:r>
              <a:rPr lang="en-GB" kern="1200" dirty="0">
                <a:solidFill>
                  <a:schemeClr val="tx1"/>
                </a:solidFill>
                <a:latin typeface="+mn-lt"/>
                <a:ea typeface="+mn-ea"/>
                <a:cs typeface="+mn-cs"/>
              </a:rPr>
              <a:t>.precision	</a:t>
            </a:r>
            <a:r>
              <a:rPr lang="en-GB" dirty="0"/>
              <a:t>Max width (strings) / decimal places (numbers)</a:t>
            </a:r>
          </a:p>
          <a:p>
            <a:pPr lvl="1"/>
            <a:r>
              <a:rPr lang="en-GB" kern="1200" dirty="0">
                <a:solidFill>
                  <a:schemeClr val="tx1"/>
                </a:solidFill>
                <a:latin typeface="+mn-lt"/>
                <a:ea typeface="+mn-ea"/>
                <a:cs typeface="+mn-cs"/>
              </a:rPr>
              <a:t>type		</a:t>
            </a:r>
            <a:r>
              <a:rPr lang="en-GB" dirty="0"/>
              <a:t>Integers: </a:t>
            </a:r>
            <a:r>
              <a:rPr lang="en-GB" kern="1200" dirty="0">
                <a:solidFill>
                  <a:schemeClr val="tx1"/>
                </a:solidFill>
                <a:latin typeface="+mn-lt"/>
                <a:ea typeface="+mn-ea"/>
                <a:cs typeface="+mn-cs"/>
              </a:rPr>
              <a:t>b, c, d, n, o, x, X</a:t>
            </a:r>
            <a:r>
              <a:rPr lang="en-GB" dirty="0"/>
              <a:t> Floats: </a:t>
            </a:r>
            <a:r>
              <a:rPr lang="en-GB" kern="1200" dirty="0">
                <a:solidFill>
                  <a:schemeClr val="tx1"/>
                </a:solidFill>
                <a:latin typeface="+mn-lt"/>
                <a:ea typeface="+mn-ea"/>
                <a:cs typeface="+mn-cs"/>
              </a:rPr>
              <a:t>e, E, f, g, G</a:t>
            </a:r>
            <a:endParaRPr lang="en-GB" dirty="0"/>
          </a:p>
          <a:p>
            <a:r>
              <a:rPr lang="en-GB" dirty="0"/>
              <a:t>All fields are optional - by default, the type is a string.</a:t>
            </a:r>
          </a:p>
          <a:p>
            <a:r>
              <a:rPr lang="en-GB" dirty="0"/>
              <a:t>Named fields can also be used for substitution:</a:t>
            </a:r>
          </a:p>
          <a:p>
            <a:r>
              <a:rPr lang="en-GB" dirty="0"/>
              <a:t>var1 = 42</a:t>
            </a:r>
          </a:p>
          <a:p>
            <a:r>
              <a:rPr lang="en-GB" dirty="0"/>
              <a:t>var2 = "hello"</a:t>
            </a:r>
          </a:p>
          <a:p>
            <a:r>
              <a:rPr lang="en-GB" dirty="0"/>
              <a:t>print("{name} {value}".format(</a:t>
            </a:r>
            <a:r>
              <a:rPr lang="en-GB" b="1" dirty="0"/>
              <a:t>value</a:t>
            </a:r>
            <a:r>
              <a:rPr lang="en-GB" dirty="0"/>
              <a:t>=var1, </a:t>
            </a:r>
            <a:r>
              <a:rPr lang="en-GB" b="1" dirty="0"/>
              <a:t>name</a:t>
            </a:r>
            <a:r>
              <a:rPr lang="en-GB" dirty="0"/>
              <a:t>=var2))</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97313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 specifiers shown in the slides are type specifiers - they define how each argument should be displayed.</a:t>
            </a:r>
          </a:p>
          <a:p>
            <a:endParaRPr lang="en-GB" dirty="0"/>
          </a:p>
          <a:p>
            <a:r>
              <a:rPr lang="en-GB" dirty="0"/>
              <a:t>The example format string uses the following specifiers: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Specifier 	Meaning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{2d}</a:t>
            </a:r>
            <a:r>
              <a:rPr lang="en-GB" dirty="0"/>
              <a:t> 	Right-justified, at least two digits, space-padded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{&lt;10s}</a:t>
            </a:r>
            <a:r>
              <a:rPr lang="en-GB" dirty="0"/>
              <a:t> 	Left-justified string, at least 10 characters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{06.2f}</a:t>
            </a:r>
            <a:r>
              <a:rPr lang="en-GB" dirty="0"/>
              <a:t> 	Right-justified, at least six characters, zero-padded.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One of the six is the decimal point, and the value is 		rounded to two decimal places </a:t>
            </a:r>
          </a:p>
          <a:p>
            <a:r>
              <a:rPr lang="en-GB" dirty="0"/>
              <a:t>The second parameter in enumerate(…, 1) sets the </a:t>
            </a:r>
            <a:r>
              <a:rPr lang="en-GB" b="1" dirty="0"/>
              <a:t>starting index</a:t>
            </a:r>
            <a:r>
              <a:rPr lang="en-GB" dirty="0"/>
              <a:t> for enumeration (default is 0).</a:t>
            </a:r>
          </a:p>
          <a:p>
            <a:endParaRPr lang="en-GB" dirty="0"/>
          </a:p>
          <a:p>
            <a:r>
              <a:rPr lang="en-GB" dirty="0"/>
              <a:t>Example using field names:</a:t>
            </a:r>
          </a:p>
          <a:p>
            <a:r>
              <a:rPr lang="en-GB" dirty="0"/>
              <a:t>for </a:t>
            </a:r>
            <a:r>
              <a:rPr lang="en-GB" dirty="0" err="1"/>
              <a:t>i</a:t>
            </a:r>
            <a:r>
              <a:rPr lang="en-GB" dirty="0"/>
              <a:t>, key in enumerate(</a:t>
            </a:r>
            <a:r>
              <a:rPr lang="en-GB" dirty="0" err="1"/>
              <a:t>planets.keys</a:t>
            </a:r>
            <a:r>
              <a:rPr lang="en-GB" dirty="0"/>
              <a:t>(), 1):</a:t>
            </a:r>
          </a:p>
          <a:p>
            <a:r>
              <a:rPr lang="en-GB" dirty="0"/>
              <a:t>    print("{pos:2d} {planet:&lt;10s} {distance:06.2f} Gm"</a:t>
            </a:r>
          </a:p>
          <a:p>
            <a:r>
              <a:rPr lang="en-GB" dirty="0"/>
              <a:t>          .format(</a:t>
            </a:r>
            <a:r>
              <a:rPr lang="en-GB" dirty="0" err="1"/>
              <a:t>pos</a:t>
            </a:r>
            <a:r>
              <a:rPr lang="en-GB" dirty="0"/>
              <a:t>=</a:t>
            </a:r>
            <a:r>
              <a:rPr lang="en-GB" dirty="0" err="1"/>
              <a:t>i</a:t>
            </a:r>
            <a:r>
              <a:rPr lang="en-GB" dirty="0"/>
              <a:t>, planet=key, distance=planets[key]))</a:t>
            </a:r>
          </a:p>
          <a:p>
            <a:endParaRPr lang="en-GB" dirty="0"/>
          </a:p>
          <a:p>
            <a:r>
              <a:rPr lang="en-GB" b="1" dirty="0"/>
              <a:t>Gm</a:t>
            </a:r>
            <a:r>
              <a:rPr lang="en-GB" dirty="0"/>
              <a:t> (gigametre) is a lesser-used metric unit equal to one million kilometres. In this example, it represents each planet’s </a:t>
            </a:r>
            <a:r>
              <a:rPr lang="en-GB" b="1" dirty="0"/>
              <a:t>mean distance from the Sun</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64697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cases, explicit format strings aren’t needed - the standard string formatting methods are often sufficient. The examples shown should be largely self-explanatory.</a:t>
            </a:r>
          </a:p>
          <a:p>
            <a:endParaRPr lang="en-GB" dirty="0"/>
          </a:p>
          <a:p>
            <a:r>
              <a:rPr lang="en-GB" dirty="0"/>
              <a:t>Python also provides numerous other string methods. For example, </a:t>
            </a:r>
            <a:r>
              <a:rPr lang="en-GB" sz="1200" kern="1200" dirty="0" err="1">
                <a:solidFill>
                  <a:schemeClr val="tx1"/>
                </a:solidFill>
                <a:latin typeface="+mn-lt"/>
                <a:ea typeface="+mn-ea"/>
                <a:cs typeface="+mn-cs"/>
              </a:rPr>
              <a:t>string.title</a:t>
            </a:r>
            <a:r>
              <a:rPr lang="en-GB" sz="1200" kern="1200" dirty="0">
                <a:solidFill>
                  <a:schemeClr val="tx1"/>
                </a:solidFill>
                <a:latin typeface="+mn-lt"/>
                <a:ea typeface="+mn-ea"/>
                <a:cs typeface="+mn-cs"/>
              </a:rPr>
              <a:t>()</a:t>
            </a:r>
            <a:r>
              <a:rPr lang="en-GB" dirty="0"/>
              <a:t> converts text to </a:t>
            </a:r>
            <a:r>
              <a:rPr lang="en-GB" b="1" dirty="0"/>
              <a:t>title case</a:t>
            </a:r>
            <a:r>
              <a:rPr lang="en-GB" dirty="0"/>
              <a:t>, capitalising the first letter of each word.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5268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and more powerful system, defined in </a:t>
            </a:r>
            <a:r>
              <a:rPr lang="en-GB" b="1" dirty="0"/>
              <a:t>PEP 498</a:t>
            </a:r>
            <a:r>
              <a:rPr lang="en-GB" dirty="0"/>
              <a:t> and introduced in </a:t>
            </a:r>
            <a:r>
              <a:rPr lang="en-GB" b="1" dirty="0"/>
              <a:t>Python 3.6</a:t>
            </a:r>
            <a:r>
              <a:rPr lang="en-GB" dirty="0"/>
              <a:t>, provides a cleaner approach - similar to Ruby’s syntax.</a:t>
            </a:r>
          </a:p>
          <a:p>
            <a:endParaRPr lang="en-GB" dirty="0"/>
          </a:p>
          <a:p>
            <a:r>
              <a:rPr lang="en-GB" dirty="0"/>
              <a:t>Single or double quotes can be used, and even triple quotes for multi-line strings. You simply place a Python expression (typically a variable) inside </a:t>
            </a:r>
            <a:r>
              <a:rPr lang="en-GB" b="1" dirty="0"/>
              <a:t>curly braces</a:t>
            </a:r>
            <a:r>
              <a:rPr lang="en-GB" dirty="0"/>
              <a:t> </a:t>
            </a:r>
            <a:r>
              <a:rPr lang="en-GB" sz="1200" kern="1200" dirty="0">
                <a:solidFill>
                  <a:schemeClr val="tx1"/>
                </a:solidFill>
                <a:latin typeface="+mn-lt"/>
                <a:ea typeface="+mn-ea"/>
                <a:cs typeface="+mn-cs"/>
              </a:rPr>
              <a:t>{}</a:t>
            </a:r>
            <a:r>
              <a:rPr lang="en-GB" dirty="0"/>
              <a:t> within the string. </a:t>
            </a:r>
          </a:p>
          <a:p>
            <a:endParaRPr lang="en-GB" dirty="0"/>
          </a:p>
          <a:p>
            <a:r>
              <a:rPr lang="en-GB" dirty="0"/>
              <a:t>This is known as an </a:t>
            </a:r>
            <a:r>
              <a:rPr lang="en-GB" b="1" dirty="0"/>
              <a:t>f-string</a:t>
            </a:r>
            <a:r>
              <a:rPr lang="en-GB" dirty="0"/>
              <a:t>, or </a:t>
            </a:r>
            <a:r>
              <a:rPr lang="en-GB" i="1" dirty="0"/>
              <a:t>formatted string literal</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7051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 calls, arithmetic operations, and any valid Python expressions can be placed inside the braces of an f-string. However, it’s best to Keep It Simple — complex expressions inside strings can be hard to read and even harder to debug. In practice, f-strings are most effective when used with short, clear expressions.</a:t>
            </a:r>
          </a:p>
          <a:p>
            <a:endParaRPr lang="en-GB" dirty="0"/>
          </a:p>
          <a:p>
            <a:r>
              <a:rPr lang="en-GB" dirty="0"/>
              <a:t>A raw string can be combined with an f-string by using either the </a:t>
            </a:r>
            <a:r>
              <a:rPr lang="en-GB" dirty="0" err="1"/>
              <a:t>fr</a:t>
            </a:r>
            <a:r>
              <a:rPr lang="en-GB" dirty="0"/>
              <a:t> or rf prefix. This is useful when working with patterns that include backslashes, such as regular expressions or file paths. </a:t>
            </a:r>
          </a:p>
          <a:p>
            <a:endParaRPr lang="en-GB" dirty="0"/>
          </a:p>
          <a:p>
            <a:r>
              <a:rPr lang="en-GB" dirty="0"/>
              <a:t>The </a:t>
            </a:r>
            <a:r>
              <a:rPr lang="en-GB" dirty="0" err="1"/>
              <a:t>fr</a:t>
            </a:r>
            <a:r>
              <a:rPr lang="en-GB" dirty="0"/>
              <a:t>' ' example simply demonstrates the syntax; in real code, you should use </a:t>
            </a:r>
            <a:r>
              <a:rPr lang="en-GB" dirty="0" err="1"/>
              <a:t>os.path.join</a:t>
            </a:r>
            <a:r>
              <a:rPr lang="en-GB" dirty="0"/>
              <a:t>() to construct file paths correctly. Raw and f-strings are most commonly encountered in regular expression work, which we’ll explore later in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858362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Sequential objects like </a:t>
            </a:r>
            <a:r>
              <a:rPr lang="en-GB" b="1" dirty="0"/>
              <a:t>strings</a:t>
            </a:r>
            <a:r>
              <a:rPr lang="en-GB" dirty="0"/>
              <a:t>, </a:t>
            </a:r>
            <a:r>
              <a:rPr lang="en-GB" b="1" dirty="0"/>
              <a:t>tuples</a:t>
            </a:r>
            <a:r>
              <a:rPr lang="en-GB" dirty="0"/>
              <a:t>, and </a:t>
            </a:r>
            <a:r>
              <a:rPr lang="en-GB" b="1" dirty="0"/>
              <a:t>lists</a:t>
            </a:r>
            <a:r>
              <a:rPr lang="en-GB" dirty="0"/>
              <a:t> can be </a:t>
            </a:r>
            <a:r>
              <a:rPr lang="en-GB" i="1" dirty="0"/>
              <a:t>sliced</a:t>
            </a:r>
            <a:r>
              <a:rPr lang="en-GB" dirty="0"/>
              <a:t> to extract portions of data. To access a single element, use </a:t>
            </a:r>
            <a:r>
              <a:rPr lang="en-GB" b="1" dirty="0"/>
              <a:t>square brackets</a:t>
            </a:r>
            <a:r>
              <a:rPr lang="en-GB" dirty="0"/>
              <a:t> with the index inside. Indexing starts at </a:t>
            </a:r>
            <a:r>
              <a:rPr lang="en-GB" b="1" dirty="0"/>
              <a:t>0</a:t>
            </a:r>
            <a:r>
              <a:rPr lang="en-GB" dirty="0"/>
              <a:t> from the left, or </a:t>
            </a:r>
            <a:r>
              <a:rPr lang="en-GB" b="1" dirty="0"/>
              <a:t>-1</a:t>
            </a:r>
            <a:r>
              <a:rPr lang="en-GB" dirty="0"/>
              <a:t> from the right for negative indexing. </a:t>
            </a:r>
          </a:p>
          <a:p>
            <a:endParaRPr lang="en-GB" dirty="0"/>
          </a:p>
          <a:p>
            <a:r>
              <a:rPr lang="en-GB" dirty="0"/>
              <a:t>To extract a range, specify the </a:t>
            </a:r>
            <a:r>
              <a:rPr lang="en-GB" b="1" dirty="0"/>
              <a:t>start</a:t>
            </a:r>
            <a:r>
              <a:rPr lang="en-GB" dirty="0"/>
              <a:t> and </a:t>
            </a:r>
            <a:r>
              <a:rPr lang="en-GB" b="1" dirty="0"/>
              <a:t>end</a:t>
            </a:r>
            <a:r>
              <a:rPr lang="en-GB" dirty="0"/>
              <a:t> indices separated by a colon:</a:t>
            </a:r>
          </a:p>
          <a:p>
            <a:r>
              <a:rPr lang="en-GB" dirty="0"/>
              <a:t>	sequence[</a:t>
            </a:r>
            <a:r>
              <a:rPr lang="en-GB" dirty="0" err="1"/>
              <a:t>start:end</a:t>
            </a:r>
            <a:r>
              <a:rPr lang="en-GB" dirty="0"/>
              <a:t>]</a:t>
            </a:r>
          </a:p>
          <a:p>
            <a:endParaRPr lang="en-GB" dirty="0"/>
          </a:p>
          <a:p>
            <a:r>
              <a:rPr lang="en-GB" dirty="0"/>
              <a:t>The slice includes elements up to but not including the end index.</a:t>
            </a:r>
            <a:br>
              <a:rPr lang="en-GB" dirty="0"/>
            </a:br>
            <a:r>
              <a:rPr lang="en-GB" dirty="0"/>
              <a:t>If the start index is omitted, Python begins at the first element.</a:t>
            </a:r>
            <a:br>
              <a:rPr lang="en-GB" dirty="0"/>
            </a:br>
            <a:r>
              <a:rPr lang="en-GB" dirty="0"/>
              <a:t>If the end index is omitted, it slices to the end.</a:t>
            </a:r>
            <a:br>
              <a:rPr lang="en-GB" dirty="0"/>
            </a:br>
            <a:r>
              <a:rPr lang="en-GB" dirty="0"/>
              <a:t>Example: string[:-1]    # removes the last character</a:t>
            </a:r>
          </a:p>
          <a:p>
            <a:endParaRPr lang="en-GB" dirty="0"/>
          </a:p>
          <a:p>
            <a:r>
              <a:rPr lang="en-GB" dirty="0"/>
              <a:t>Python 2.3 introduced an optional </a:t>
            </a:r>
            <a:r>
              <a:rPr lang="en-GB" b="1" dirty="0"/>
              <a:t>third index</a:t>
            </a:r>
            <a:r>
              <a:rPr lang="en-GB" dirty="0"/>
              <a:t>, the </a:t>
            </a:r>
            <a:r>
              <a:rPr lang="en-GB" i="1" dirty="0"/>
              <a:t>step</a:t>
            </a:r>
            <a:r>
              <a:rPr lang="en-GB" dirty="0"/>
              <a:t>, allowing you to skip elements:</a:t>
            </a:r>
          </a:p>
          <a:p>
            <a:pPr lvl="2"/>
            <a:r>
              <a:rPr lang="en-GB" dirty="0"/>
              <a:t>text = "Now that's what I call a dead parrot."</a:t>
            </a:r>
          </a:p>
          <a:p>
            <a:pPr lvl="2"/>
            <a:r>
              <a:rPr lang="en-GB" dirty="0"/>
              <a:t>print(text[5:15:2]) # </a:t>
            </a:r>
            <a:r>
              <a:rPr lang="en-GB" dirty="0" err="1"/>
              <a:t>htswa</a:t>
            </a:r>
            <a:endParaRPr lang="en-GB" dirty="0"/>
          </a:p>
          <a:p>
            <a:endParaRPr lang="en-GB" dirty="0"/>
          </a:p>
          <a:p>
            <a:r>
              <a:rPr lang="en-GB" dirty="0"/>
              <a:t>What do you think this does? </a:t>
            </a:r>
            <a:r>
              <a:rPr lang="en-GB" i="1" dirty="0"/>
              <a:t>(Try it!) </a:t>
            </a:r>
          </a:p>
          <a:p>
            <a:r>
              <a:rPr lang="en-GB" dirty="0"/>
              <a:t>	print(name[::-1].upper())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14767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579778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creates a multi-line string?</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output of the following code?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following code print?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b="0" dirty="0"/>
              <a:t>Hello world</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statement about f-strings is true?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dirty="0"/>
              <a:t>They can include variables and expressions inside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A4AC-EF31-A03F-A9E5-4B785554A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7B4F8-6EFB-DDAF-1AF9-A314D3FD8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345D9-D0B4-0CC4-537C-827591BE9A6F}"/>
              </a:ext>
            </a:extLst>
          </p:cNvPr>
          <p:cNvSpPr>
            <a:spLocks noGrp="1"/>
          </p:cNvSpPr>
          <p:nvPr>
            <p:ph type="body" idx="1"/>
          </p:nvPr>
        </p:nvSpPr>
        <p:spPr/>
        <p:txBody>
          <a:bodyPr/>
          <a:lstStyle/>
          <a:p>
            <a:r>
              <a:rPr lang="en-GB" dirty="0"/>
              <a:t>The </a:t>
            </a:r>
            <a:r>
              <a:rPr lang="en-GB" sz="1200" kern="1200" dirty="0">
                <a:solidFill>
                  <a:schemeClr val="tx1"/>
                </a:solidFill>
                <a:latin typeface="+mn-lt"/>
                <a:ea typeface="+mn-ea"/>
                <a:cs typeface="+mn-cs"/>
              </a:rPr>
              <a:t>format()</a:t>
            </a:r>
            <a:r>
              <a:rPr lang="en-GB" dirty="0"/>
              <a:t> method is particularly useful for </a:t>
            </a:r>
            <a:r>
              <a:rPr lang="en-GB" b="1" dirty="0"/>
              <a:t>displaying floating-point numbers</a:t>
            </a:r>
            <a:r>
              <a:rPr lang="en-GB" dirty="0"/>
              <a:t> in a wide range of formats.</a:t>
            </a:r>
          </a:p>
          <a:p>
            <a:br>
              <a:rPr lang="en-GB" dirty="0"/>
            </a:br>
            <a:r>
              <a:rPr lang="en-GB" dirty="0"/>
              <a:t>In the first example, the number is printed with a </a:t>
            </a:r>
            <a:r>
              <a:rPr lang="en-GB" b="1" dirty="0"/>
              <a:t>total width of 11 characters</a:t>
            </a:r>
            <a:r>
              <a:rPr lang="en-GB" dirty="0"/>
              <a:t> (including the decimal point) and </a:t>
            </a:r>
            <a:r>
              <a:rPr lang="en-GB" b="1" dirty="0"/>
              <a:t>8 digits after the decimal point</a:t>
            </a:r>
            <a:r>
              <a:rPr lang="en-GB" dirty="0"/>
              <a:t>, followed by </a:t>
            </a:r>
            <a:r>
              <a:rPr lang="en-GB" b="1" dirty="0"/>
              <a:t>engineering notation</a:t>
            </a:r>
            <a:r>
              <a:rPr lang="en-GB" dirty="0"/>
              <a:t>. Only one value is supplied because both format specifications refer to </a:t>
            </a:r>
            <a:r>
              <a:rPr lang="en-GB" b="1" dirty="0"/>
              <a:t>position zero</a:t>
            </a:r>
            <a:r>
              <a:rPr lang="en-GB" dirty="0"/>
              <a:t>.</a:t>
            </a:r>
          </a:p>
          <a:p>
            <a:endParaRPr lang="en-GB" dirty="0"/>
          </a:p>
          <a:p>
            <a:r>
              <a:rPr lang="en-GB" dirty="0"/>
              <a:t>In the later examples, </a:t>
            </a:r>
            <a:r>
              <a:rPr lang="en-GB" b="1" dirty="0"/>
              <a:t>positional indexes are omitted</a:t>
            </a:r>
            <a:r>
              <a:rPr lang="en-GB" dirty="0"/>
              <a:t>, so the arguments are </a:t>
            </a:r>
            <a:r>
              <a:rPr lang="en-GB" b="1" dirty="0"/>
              <a:t>automatically numbered</a:t>
            </a:r>
            <a:r>
              <a:rPr lang="en-GB" dirty="0"/>
              <a:t> (a feature introduced in Python 3.1).</a:t>
            </a:r>
          </a:p>
          <a:p>
            <a:endParaRPr lang="en-GB" dirty="0"/>
          </a:p>
          <a:p>
            <a:r>
              <a:rPr lang="en-GB" dirty="0"/>
              <a:t>Text fields can be </a:t>
            </a:r>
            <a:r>
              <a:rPr lang="en-GB" b="1" dirty="0"/>
              <a:t>left- or right-aligned</a:t>
            </a:r>
            <a:r>
              <a:rPr lang="en-GB" dirty="0"/>
              <a:t>, as shown in the second example, where two columns are </a:t>
            </a:r>
            <a:r>
              <a:rPr lang="en-GB" b="1" dirty="0"/>
              <a:t>left-aligned and padded with spaces</a:t>
            </a:r>
            <a:r>
              <a:rPr lang="en-GB" dirty="0"/>
              <a:t>.</a:t>
            </a:r>
          </a:p>
          <a:p>
            <a:endParaRPr lang="en-GB" dirty="0"/>
          </a:p>
          <a:p>
            <a:r>
              <a:rPr lang="en-GB" dirty="0"/>
              <a:t>Conversion to </a:t>
            </a:r>
            <a:r>
              <a:rPr lang="en-GB" b="1" dirty="0"/>
              <a:t>hexadecimal</a:t>
            </a:r>
            <a:r>
              <a:rPr lang="en-GB" dirty="0"/>
              <a:t> (or </a:t>
            </a:r>
            <a:r>
              <a:rPr lang="en-GB" b="1" dirty="0"/>
              <a:t>octal</a:t>
            </a:r>
            <a:r>
              <a:rPr lang="en-GB" dirty="0"/>
              <a:t>, using </a:t>
            </a:r>
            <a:r>
              <a:rPr lang="en-GB" sz="1200" kern="1200" dirty="0">
                <a:solidFill>
                  <a:schemeClr val="tx1"/>
                </a:solidFill>
                <a:latin typeface="+mn-lt"/>
                <a:ea typeface="+mn-ea"/>
                <a:cs typeface="+mn-cs"/>
              </a:rPr>
              <a:t>o</a:t>
            </a:r>
            <a:r>
              <a:rPr lang="en-GB" dirty="0"/>
              <a:t>) is also straightforward. One example demonstrates </a:t>
            </a:r>
            <a:r>
              <a:rPr lang="en-GB" b="1" dirty="0"/>
              <a:t>returning the formatted string</a:t>
            </a:r>
            <a:r>
              <a:rPr lang="en-GB" dirty="0"/>
              <a:t> rather than printing it directly.</a:t>
            </a:r>
          </a:p>
          <a:p>
            <a:endParaRPr lang="en-GB" dirty="0"/>
          </a:p>
          <a:p>
            <a:r>
              <a:rPr lang="en-GB" dirty="0"/>
              <a:t>Finally, values commonly stored in </a:t>
            </a:r>
            <a:r>
              <a:rPr lang="en-GB" b="1" dirty="0"/>
              <a:t>octal</a:t>
            </a:r>
            <a:r>
              <a:rPr lang="en-GB" dirty="0"/>
              <a:t>, such as </a:t>
            </a:r>
            <a:r>
              <a:rPr lang="en-GB" b="1" dirty="0"/>
              <a:t>UNIX file permissions</a:t>
            </a:r>
            <a:r>
              <a:rPr lang="en-GB" dirty="0"/>
              <a:t>, can be displayed and manipulated more easily using </a:t>
            </a:r>
            <a:r>
              <a:rPr lang="en-GB" sz="1200" kern="1200" dirty="0">
                <a:solidFill>
                  <a:schemeClr val="tx1"/>
                </a:solidFill>
                <a:latin typeface="+mn-lt"/>
                <a:ea typeface="+mn-ea"/>
                <a:cs typeface="+mn-cs"/>
              </a:rPr>
              <a:t>format()</a:t>
            </a:r>
            <a:r>
              <a:rPr lang="en-GB" dirty="0"/>
              <a:t>.</a:t>
            </a:r>
          </a:p>
          <a:p>
            <a:endParaRPr lang="en-GB" dirty="0"/>
          </a:p>
        </p:txBody>
      </p:sp>
      <p:sp>
        <p:nvSpPr>
          <p:cNvPr id="4" name="Slide Number Placeholder 3">
            <a:extLst>
              <a:ext uri="{FF2B5EF4-FFF2-40B4-BE49-F238E27FC236}">
                <a16:creationId xmlns:a16="http://schemas.microsoft.com/office/drawing/2014/main" id="{F03ABBD0-88DE-39A3-F976-7D95206E143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4119494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A0C53-03B2-2843-881E-3BF1138B5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B24D-8D96-53ED-DEF5-D869EC26F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93A99-EB71-7552-1DD2-DDE0F2775F58}"/>
              </a:ext>
            </a:extLst>
          </p:cNvPr>
          <p:cNvSpPr>
            <a:spLocks noGrp="1"/>
          </p:cNvSpPr>
          <p:nvPr>
            <p:ph type="body" idx="1"/>
          </p:nvPr>
        </p:nvSpPr>
        <p:spPr/>
        <p:txBody>
          <a:bodyPr/>
          <a:lstStyle/>
          <a:p>
            <a:r>
              <a:rPr lang="en-GB" dirty="0"/>
              <a:t>This older style of string formatting is still supported in Python 3, but it is </a:t>
            </a:r>
            <a:r>
              <a:rPr lang="en-GB" b="1" dirty="0"/>
              <a:t>deprecated</a:t>
            </a:r>
            <a:r>
              <a:rPr lang="en-GB" dirty="0"/>
              <a:t> and should be </a:t>
            </a:r>
            <a:r>
              <a:rPr lang="en-GB" b="1" dirty="0"/>
              <a:t>avoided in new code</a:t>
            </a:r>
            <a:r>
              <a:rPr lang="en-GB" dirty="0"/>
              <a:t> - and be removed in a future version of the language.</a:t>
            </a:r>
          </a:p>
          <a:p>
            <a:endParaRPr lang="en-GB" dirty="0"/>
          </a:p>
          <a:p>
            <a:r>
              <a:rPr lang="en-GB" dirty="0"/>
              <a:t>Many languages use the </a:t>
            </a:r>
            <a:r>
              <a:rPr lang="en-GB" sz="1200" b="1" kern="1200" dirty="0" err="1">
                <a:solidFill>
                  <a:schemeClr val="tx1"/>
                </a:solidFill>
                <a:latin typeface="+mn-lt"/>
                <a:ea typeface="+mn-ea"/>
                <a:cs typeface="+mn-cs"/>
              </a:rPr>
              <a:t>printf</a:t>
            </a:r>
            <a:r>
              <a:rPr lang="en-GB" b="1" dirty="0"/>
              <a:t> / </a:t>
            </a:r>
            <a:r>
              <a:rPr lang="en-GB" sz="1200" b="1" kern="1200" dirty="0" err="1">
                <a:solidFill>
                  <a:schemeClr val="tx1"/>
                </a:solidFill>
                <a:latin typeface="+mn-lt"/>
                <a:ea typeface="+mn-ea"/>
                <a:cs typeface="+mn-cs"/>
              </a:rPr>
              <a:t>scanf</a:t>
            </a:r>
            <a:r>
              <a:rPr lang="en-GB" dirty="0"/>
              <a:t> family of functions (originally from C). Python 2 adopted a similar approach by </a:t>
            </a:r>
            <a:r>
              <a:rPr lang="en-GB" b="1" dirty="0"/>
              <a:t>overloading the </a:t>
            </a:r>
            <a:r>
              <a:rPr lang="en-GB" sz="1200" b="1" kern="1200" dirty="0">
                <a:solidFill>
                  <a:schemeClr val="tx1"/>
                </a:solidFill>
                <a:latin typeface="+mn-lt"/>
                <a:ea typeface="+mn-ea"/>
                <a:cs typeface="+mn-cs"/>
              </a:rPr>
              <a:t>%</a:t>
            </a:r>
            <a:r>
              <a:rPr lang="en-GB" b="1" dirty="0"/>
              <a:t> operator</a:t>
            </a:r>
            <a:r>
              <a:rPr lang="en-GB" dirty="0"/>
              <a:t>. When mixing text, variables, and escape sequences, this provided more flexibility than </a:t>
            </a:r>
            <a:r>
              <a:rPr lang="en-GB" sz="1200" kern="1200" dirty="0">
                <a:solidFill>
                  <a:schemeClr val="tx1"/>
                </a:solidFill>
                <a:latin typeface="+mn-lt"/>
                <a:ea typeface="+mn-ea"/>
                <a:cs typeface="+mn-cs"/>
              </a:rPr>
              <a:t>print</a:t>
            </a:r>
            <a:r>
              <a:rPr lang="en-GB" dirty="0"/>
              <a:t>.</a:t>
            </a:r>
          </a:p>
          <a:p>
            <a:endParaRPr lang="en-GB" dirty="0"/>
          </a:p>
          <a:p>
            <a:r>
              <a:rPr lang="en-GB" dirty="0"/>
              <a:t>The general syntax of a format specifier is:   </a:t>
            </a:r>
            <a:r>
              <a:rPr lang="en-GB" sz="1200" kern="1200" dirty="0">
                <a:solidFill>
                  <a:schemeClr val="tx1"/>
                </a:solidFill>
                <a:latin typeface="+mn-lt"/>
                <a:ea typeface="+mn-ea"/>
                <a:cs typeface="+mn-cs"/>
              </a:rPr>
              <a:t>%[flag][width][.precision]letter</a:t>
            </a:r>
            <a:endParaRPr lang="en-GB" dirty="0"/>
          </a:p>
          <a:p>
            <a:r>
              <a:rPr lang="en-GB" dirty="0"/>
              <a:t>Where:</a:t>
            </a:r>
          </a:p>
          <a:p>
            <a:pPr lvl="1"/>
            <a:r>
              <a:rPr lang="en-GB" b="1" dirty="0"/>
              <a:t>flag</a:t>
            </a:r>
            <a:r>
              <a:rPr lang="en-GB" dirty="0"/>
              <a:t>  		specifies padding and sign options</a:t>
            </a:r>
          </a:p>
          <a:p>
            <a:pPr lvl="1"/>
            <a:r>
              <a:rPr lang="en-GB" b="1" dirty="0"/>
              <a:t>width</a:t>
            </a:r>
            <a:r>
              <a:rPr lang="en-GB" dirty="0"/>
              <a:t> 		defines the total field width</a:t>
            </a:r>
          </a:p>
          <a:p>
            <a:pPr lvl="1"/>
            <a:r>
              <a:rPr lang="en-GB" b="1" dirty="0"/>
              <a:t>.precision</a:t>
            </a:r>
            <a:r>
              <a:rPr lang="en-GB" dirty="0"/>
              <a:t> 	sets the number of decimal places for floats</a:t>
            </a:r>
          </a:p>
          <a:p>
            <a:pPr lvl="1"/>
            <a:r>
              <a:rPr lang="en-GB" b="1" dirty="0"/>
              <a:t>letter		</a:t>
            </a:r>
            <a:r>
              <a:rPr lang="en-GB" dirty="0"/>
              <a:t>indicates the data type (e.g., </a:t>
            </a:r>
            <a:r>
              <a:rPr lang="en-GB" kern="1200" dirty="0">
                <a:solidFill>
                  <a:schemeClr val="tx1"/>
                </a:solidFill>
                <a:latin typeface="+mn-lt"/>
                <a:ea typeface="+mn-ea"/>
                <a:cs typeface="+mn-cs"/>
              </a:rPr>
              <a:t>d</a:t>
            </a:r>
            <a:r>
              <a:rPr lang="en-GB" dirty="0"/>
              <a:t>, </a:t>
            </a:r>
            <a:r>
              <a:rPr lang="en-GB" kern="1200" dirty="0">
                <a:solidFill>
                  <a:schemeClr val="tx1"/>
                </a:solidFill>
                <a:latin typeface="+mn-lt"/>
                <a:ea typeface="+mn-ea"/>
                <a:cs typeface="+mn-cs"/>
              </a:rPr>
              <a:t>f</a:t>
            </a:r>
            <a:r>
              <a:rPr lang="en-GB" dirty="0"/>
              <a:t>, </a:t>
            </a:r>
            <a:r>
              <a:rPr lang="en-GB" kern="1200" dirty="0">
                <a:solidFill>
                  <a:schemeClr val="tx1"/>
                </a:solidFill>
                <a:latin typeface="+mn-lt"/>
                <a:ea typeface="+mn-ea"/>
                <a:cs typeface="+mn-cs"/>
              </a:rPr>
              <a:t>s</a:t>
            </a:r>
            <a:r>
              <a:rPr lang="en-GB" dirty="0"/>
              <a:t>, </a:t>
            </a:r>
            <a:r>
              <a:rPr lang="en-GB" kern="1200" dirty="0">
                <a:solidFill>
                  <a:schemeClr val="tx1"/>
                </a:solidFill>
                <a:latin typeface="+mn-lt"/>
                <a:ea typeface="+mn-ea"/>
                <a:cs typeface="+mn-cs"/>
              </a:rPr>
              <a:t>e</a:t>
            </a:r>
            <a:r>
              <a:rPr lang="en-GB" dirty="0"/>
              <a:t>)</a:t>
            </a:r>
          </a:p>
          <a:p>
            <a:endParaRPr lang="en-GB" dirty="0"/>
          </a:p>
          <a:p>
            <a:r>
              <a:rPr lang="en-GB" dirty="0"/>
              <a:t>To print a literal percent sign, use </a:t>
            </a:r>
            <a:r>
              <a:rPr lang="en-GB" sz="1200" b="1" kern="1200" dirty="0">
                <a:solidFill>
                  <a:schemeClr val="tx1"/>
                </a:solidFill>
                <a:latin typeface="+mn-lt"/>
                <a:ea typeface="+mn-ea"/>
                <a:cs typeface="+mn-cs"/>
              </a:rPr>
              <a:t>%%</a:t>
            </a:r>
            <a:r>
              <a:rPr lang="en-GB" dirty="0"/>
              <a:t>. Only the most common specifiers are typically used - refer to the online documentation for the full </a:t>
            </a:r>
            <a:r>
              <a:rPr lang="en-GB" dirty="0" err="1"/>
              <a:t>list.Floating</a:t>
            </a:r>
            <a:r>
              <a:rPr lang="en-GB" dirty="0"/>
              <a:t>-point values are </a:t>
            </a:r>
            <a:r>
              <a:rPr lang="en-GB" b="1" dirty="0"/>
              <a:t>rounded automatically</a:t>
            </a:r>
            <a:r>
              <a:rPr lang="en-GB" dirty="0"/>
              <a:t>, though the rounding algorithm may differ from what you expect. For critical cases (such as financial calculations), it’s best to implement a </a:t>
            </a:r>
            <a:r>
              <a:rPr lang="en-GB" b="1" dirty="0"/>
              <a:t>custom rounding method</a:t>
            </a:r>
            <a:r>
              <a:rPr lang="en-GB" dirty="0"/>
              <a:t> rather than rely on </a:t>
            </a:r>
            <a:r>
              <a:rPr lang="en-GB" sz="1200" kern="1200" dirty="0">
                <a:solidFill>
                  <a:schemeClr val="tx1"/>
                </a:solidFill>
                <a:latin typeface="+mn-lt"/>
                <a:ea typeface="+mn-ea"/>
                <a:cs typeface="+mn-cs"/>
              </a:rPr>
              <a:t>%</a:t>
            </a:r>
            <a:r>
              <a:rPr lang="en-GB" dirty="0"/>
              <a:t>.</a:t>
            </a:r>
          </a:p>
        </p:txBody>
      </p:sp>
      <p:sp>
        <p:nvSpPr>
          <p:cNvPr id="4" name="Slide Number Placeholder 3">
            <a:extLst>
              <a:ext uri="{FF2B5EF4-FFF2-40B4-BE49-F238E27FC236}">
                <a16:creationId xmlns:a16="http://schemas.microsoft.com/office/drawing/2014/main" id="{57449AEA-010C-6D0E-B42F-F338A3F48753}"/>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80407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same examples used in a previous slide, but using Python 2 syntax and the % operator to format strings. Those with experience of the </a:t>
            </a:r>
            <a:r>
              <a:rPr lang="en-GB" dirty="0" err="1"/>
              <a:t>printf</a:t>
            </a:r>
            <a:r>
              <a:rPr lang="en-GB" dirty="0"/>
              <a:t> from C and Java will find the syntax quite familiar.</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70586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Python 3 </a:t>
            </a:r>
            <a:r>
              <a:rPr lang="en-GB" dirty="0"/>
              <a:t>introduced a major revision of string handling. All strings are now </a:t>
            </a:r>
            <a:r>
              <a:rPr lang="en-GB" b="1" dirty="0"/>
              <a:t>Unicode</a:t>
            </a:r>
            <a:r>
              <a:rPr lang="en-GB" dirty="0"/>
              <a:t> objects, capable of representing characters from any language. Internally, Python stores them as efficiently as possible: for example, ASCII characters only use one byte each, even though the object is Unicode. This optimisation, introduced in Python 3.3, significantly reduces memory usage.</a:t>
            </a:r>
          </a:p>
          <a:p>
            <a:pPr>
              <a:buNone/>
            </a:pPr>
            <a:endParaRPr lang="en-GB" dirty="0"/>
          </a:p>
          <a:p>
            <a:pPr>
              <a:buNone/>
            </a:pPr>
            <a:r>
              <a:rPr lang="en-GB" dirty="0"/>
              <a:t>By default, Python source files use </a:t>
            </a:r>
            <a:r>
              <a:rPr lang="en-GB" b="1" dirty="0"/>
              <a:t>UTF-8 encoding</a:t>
            </a:r>
            <a:r>
              <a:rPr lang="en-GB" dirty="0"/>
              <a:t>, but this can be changed with a pragma at the top of the script:    </a:t>
            </a:r>
            <a:r>
              <a:rPr lang="en-GB" b="1" dirty="0"/>
              <a:t># -*- coding: latin-1 -*-</a:t>
            </a:r>
          </a:p>
          <a:p>
            <a:pPr>
              <a:buNone/>
            </a:pPr>
            <a:endParaRPr lang="en-GB" dirty="0"/>
          </a:p>
          <a:p>
            <a:pPr>
              <a:buNone/>
            </a:pPr>
            <a:r>
              <a:rPr lang="en-GB" dirty="0"/>
              <a:t>A full list of supported encodings is available in the documentation, and the current default can be checked with </a:t>
            </a:r>
            <a:r>
              <a:rPr lang="en-GB" dirty="0" err="1"/>
              <a:t>sys.getdefaultencoding</a:t>
            </a:r>
            <a:r>
              <a:rPr lang="en-GB" dirty="0"/>
              <a:t>().</a:t>
            </a:r>
          </a:p>
          <a:p>
            <a:pPr>
              <a:buNone/>
            </a:pPr>
            <a:endParaRPr lang="en-GB" dirty="0"/>
          </a:p>
          <a:p>
            <a:pPr>
              <a:buNone/>
            </a:pPr>
            <a:r>
              <a:rPr lang="en-GB" dirty="0"/>
              <a:t>The old Python 2 u"..." prefix was dropped in Python 3.0–3.2 but restored in 3.3 for backward compatibility. In modern Python it has no effect. </a:t>
            </a:r>
          </a:p>
          <a:p>
            <a:pPr>
              <a:buNone/>
            </a:pPr>
            <a:endParaRPr lang="en-GB" dirty="0"/>
          </a:p>
          <a:p>
            <a:pPr>
              <a:buNone/>
            </a:pPr>
            <a:r>
              <a:rPr lang="en-GB" dirty="0"/>
              <a:t>You may also encounter bytes and </a:t>
            </a:r>
            <a:r>
              <a:rPr lang="en-GB" dirty="0" err="1"/>
              <a:t>bytearray</a:t>
            </a:r>
            <a:r>
              <a:rPr lang="en-GB" dirty="0"/>
              <a:t>, which represent raw single-byte data. These are mainly used for low-level C interfaces and for compatibility with Python 2.Some libraries may define their own string types—for example, </a:t>
            </a:r>
            <a:r>
              <a:rPr lang="en-GB" dirty="0" err="1"/>
              <a:t>PyQt’s</a:t>
            </a:r>
            <a:r>
              <a:rPr lang="en-GB" dirty="0"/>
              <a:t> </a:t>
            </a:r>
            <a:r>
              <a:rPr lang="en-GB" dirty="0" err="1"/>
              <a:t>QString</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print() function is one of the most frequently used functions in Python. It first appeared in Python 2.6, replacing the old print statement in Python 3.0 (so both forms existed in 2.6 and 2.7). Unlike the old statement, the function form always requires parentheses, and it also introduced several useful named arguments.</a:t>
            </a:r>
          </a:p>
          <a:p>
            <a:endParaRPr lang="en-GB" dirty="0"/>
          </a:p>
          <a:p>
            <a:r>
              <a:rPr lang="en-GB" dirty="0"/>
              <a:t>The flush argument was added in Python 3.3.</a:t>
            </a:r>
          </a:p>
          <a:p>
            <a:endParaRPr lang="en-GB" dirty="0"/>
          </a:p>
          <a:p>
            <a:r>
              <a:rPr lang="en-GB" dirty="0"/>
              <a:t>When we say that objects are stringified, we mean they are converted to strings in the same way as the str() built-in function. As we’ll see later, classes can override this behaviour by defining their own method for string conversion.</a:t>
            </a:r>
          </a:p>
          <a:p>
            <a:endParaRPr lang="en-GB" dirty="0"/>
          </a:p>
          <a:p>
            <a:r>
              <a:rPr lang="en-GB" dirty="0"/>
              <a:t>Finally, print() can also send output to a file-like object, which we will cover in a later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33067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 wide range of escape sequences for representing special characters – see table in slide.</a:t>
            </a:r>
          </a:p>
          <a:p>
            <a:endParaRPr lang="en-GB" dirty="0"/>
          </a:p>
          <a:p>
            <a:r>
              <a:rPr lang="en-GB" dirty="0"/>
              <a:t>Triple-quoted strings ("""...""") will be discussed later.</a:t>
            </a:r>
          </a:p>
          <a:p>
            <a:endParaRPr lang="en-GB" dirty="0"/>
          </a:p>
          <a:p>
            <a:r>
              <a:rPr lang="en-GB" dirty="0"/>
              <a:t>Raw strings (r"...") are especially useful when you don’t want escape sequences processed.</a:t>
            </a:r>
          </a:p>
          <a:p>
            <a:pPr marL="628650" lvl="1" indent="-171450">
              <a:buFont typeface="Arial" panose="020B0604020202020204" pitchFamily="34" charset="0"/>
              <a:buChar char="•"/>
            </a:pPr>
            <a:r>
              <a:rPr lang="en-GB" dirty="0"/>
              <a:t>Example: in regular expressions, \1, \2, etc. are used for back-references. Without a raw string, these might be misinterpreted as \x01, \x02, etc.</a:t>
            </a:r>
          </a:p>
          <a:p>
            <a:pPr marL="628650" lvl="1" indent="-171450">
              <a:buFont typeface="Arial" panose="020B0604020202020204" pitchFamily="34" charset="0"/>
              <a:buChar char="•"/>
            </a:pPr>
            <a:r>
              <a:rPr lang="en-GB" dirty="0"/>
              <a:t>Note: the last character inside a raw string cannot be a lone backslash (\).</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15369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like </a:t>
            </a:r>
            <a:r>
              <a:rPr lang="en-GB" b="1" dirty="0"/>
              <a:t>awk</a:t>
            </a:r>
            <a:r>
              <a:rPr lang="en-GB" dirty="0"/>
              <a:t>, string literals in Python can be implicitly joined simply by placing them next to each other. Whitespace between them is optional. This is useful for splitting long string literals across multiple lines. However, if the split involves a line break in your code, you must escape the newline with a backslash to prevent it from being treated as the end of the statement.</a:t>
            </a:r>
          </a:p>
          <a:p>
            <a:endParaRPr lang="en-GB" dirty="0"/>
          </a:p>
          <a:p>
            <a:r>
              <a:rPr lang="en-GB" dirty="0"/>
              <a:t>Unlike awk, this technique does not work with variables - an operator must be used. Python, like C++ and Java, </a:t>
            </a:r>
            <a:r>
              <a:rPr lang="en-GB" b="1" dirty="0"/>
              <a:t>overloads the + operator </a:t>
            </a:r>
            <a:r>
              <a:rPr lang="en-GB" dirty="0"/>
              <a:t>for string concatenation.</a:t>
            </a:r>
          </a:p>
          <a:p>
            <a:endParaRPr lang="en-GB" dirty="0"/>
          </a:p>
          <a:p>
            <a:r>
              <a:rPr lang="en-GB" dirty="0"/>
              <a:t>Although using + for concatenation is convenient, it should not be overused, especially inside loops. Each + operation </a:t>
            </a:r>
            <a:r>
              <a:rPr lang="en-GB" b="1" dirty="0"/>
              <a:t>creates a new string object</a:t>
            </a:r>
            <a:r>
              <a:rPr lang="en-GB" dirty="0"/>
              <a:t>, copying the contents each time, which can be inefficient. A more efficient approach for building larger strings is the join() method, which we’ll cover later.</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26422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In Python, </a:t>
            </a:r>
            <a:r>
              <a:rPr lang="en-GB" b="1" dirty="0"/>
              <a:t>single (') and double (") quotes have no difference in meaning</a:t>
            </a:r>
            <a:r>
              <a:rPr lang="en-GB" dirty="0"/>
              <a:t> - both can contain special characters. The choice usually depends on the content of the string:</a:t>
            </a:r>
          </a:p>
          <a:p>
            <a:pPr marL="628650" lvl="1" indent="-171450">
              <a:buFont typeface="Arial" panose="020B0604020202020204" pitchFamily="34" charset="0"/>
              <a:buChar char="•"/>
            </a:pPr>
            <a:r>
              <a:rPr lang="en-GB" dirty="0"/>
              <a:t>If the string contains </a:t>
            </a:r>
            <a:r>
              <a:rPr lang="en-GB" b="1" dirty="0"/>
              <a:t>single quotes</a:t>
            </a:r>
            <a:r>
              <a:rPr lang="en-GB" dirty="0"/>
              <a:t> (e.g. SQL statements), wrap it in double quotes.</a:t>
            </a:r>
          </a:p>
          <a:p>
            <a:pPr marL="628650" lvl="1" indent="-171450">
              <a:buFont typeface="Arial" panose="020B0604020202020204" pitchFamily="34" charset="0"/>
              <a:buChar char="•"/>
            </a:pPr>
            <a:r>
              <a:rPr lang="en-GB" dirty="0"/>
              <a:t>If the string contains </a:t>
            </a:r>
            <a:r>
              <a:rPr lang="en-GB" b="1" dirty="0"/>
              <a:t>double quotes</a:t>
            </a:r>
            <a:r>
              <a:rPr lang="en-GB" dirty="0"/>
              <a:t> (e.g. HTML attributes), wrap it in single quotes.</a:t>
            </a:r>
          </a:p>
          <a:p>
            <a:pPr marL="628650" lvl="1" indent="-171450">
              <a:buFont typeface="Arial" panose="020B0604020202020204" pitchFamily="34" charset="0"/>
              <a:buChar char="•"/>
            </a:pPr>
            <a:r>
              <a:rPr lang="en-GB" dirty="0"/>
              <a:t>If the string contains </a:t>
            </a:r>
            <a:r>
              <a:rPr lang="en-GB" b="1" dirty="0"/>
              <a:t>both quotes</a:t>
            </a:r>
            <a:r>
              <a:rPr lang="en-GB" dirty="0"/>
              <a:t>, or spans multiple lines with whitespace characters such as tabs and newlines, use </a:t>
            </a:r>
            <a:r>
              <a:rPr lang="en-GB" b="1" dirty="0"/>
              <a:t>triple quotes</a:t>
            </a:r>
            <a:r>
              <a:rPr lang="en-GB" dirty="0"/>
              <a:t> (''' or """).</a:t>
            </a:r>
          </a:p>
          <a:p>
            <a:pPr>
              <a:buNone/>
            </a:pPr>
            <a:endParaRPr lang="en-GB" dirty="0"/>
          </a:p>
          <a:p>
            <a:pPr>
              <a:buNone/>
            </a:pPr>
            <a:r>
              <a:rPr lang="en-GB" dirty="0"/>
              <a:t>Triple-quoted strings automatically handle embedded newlines and quotes. This makes them especially useful when dealing with </a:t>
            </a:r>
            <a:r>
              <a:rPr lang="en-GB" b="1" dirty="0"/>
              <a:t>user-provided data</a:t>
            </a:r>
            <a:r>
              <a:rPr lang="en-GB" dirty="0"/>
              <a:t> (e.g. from forms) that may include unexpected characters or even malicious content such as SQL injection attempts.</a:t>
            </a:r>
          </a:p>
          <a:p>
            <a:pPr>
              <a:buNone/>
            </a:pPr>
            <a:endParaRPr lang="en-GB" dirty="0"/>
          </a:p>
          <a:p>
            <a:pPr>
              <a:buNone/>
            </a:pPr>
            <a:r>
              <a:rPr lang="en-GB" dirty="0"/>
              <a:t>With triple quotes, be cautious of </a:t>
            </a:r>
            <a:r>
              <a:rPr lang="en-GB" b="1" dirty="0"/>
              <a:t>trailing special characters</a:t>
            </a:r>
            <a:r>
              <a:rPr lang="en-GB" dirty="0"/>
              <a:t>, especially backslashes and quotes. For example: file = """C:\QA\Python\PYTHB</a:t>
            </a:r>
            <a:r>
              <a:rPr lang="en-GB" b="1" dirty="0"/>
              <a:t>\"</a:t>
            </a:r>
            <a:r>
              <a:rPr lang="en-GB" dirty="0"/>
              <a:t>"“ does not work since the final backslash escapes the quote. Use a double backslash instead - """C:\QA\Python\PYTHB</a:t>
            </a:r>
            <a:r>
              <a:rPr lang="en-GB" b="1" dirty="0"/>
              <a:t>\\</a:t>
            </a:r>
            <a:r>
              <a:rPr lang="en-GB" dirty="0"/>
              <a:t>"""</a:t>
            </a:r>
          </a:p>
          <a:p>
            <a:pPr>
              <a:buNone/>
            </a:pPr>
            <a:r>
              <a:rPr lang="en-GB" dirty="0"/>
              <a:t> !</a:t>
            </a:r>
          </a:p>
          <a:p>
            <a:pPr>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982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provides a wide range of </a:t>
            </a:r>
            <a:r>
              <a:rPr lang="en-GB" b="1" dirty="0"/>
              <a:t>built-in functions and methods</a:t>
            </a:r>
            <a:r>
              <a:rPr lang="en-GB" dirty="0"/>
              <a:t> for working with strings. These tools make it easy to analyse, transform, and format text. Some of the most useful </a:t>
            </a:r>
            <a:r>
              <a:rPr lang="en-GB" b="1" dirty="0"/>
              <a:t>built-in functions</a:t>
            </a:r>
            <a:r>
              <a:rPr lang="en-GB" dirty="0"/>
              <a:t> include </a:t>
            </a:r>
            <a:r>
              <a:rPr lang="en-GB" sz="1200" kern="1200" dirty="0" err="1">
                <a:solidFill>
                  <a:schemeClr val="tx1"/>
                </a:solidFill>
                <a:latin typeface="+mn-lt"/>
                <a:ea typeface="+mn-ea"/>
                <a:cs typeface="+mn-cs"/>
              </a:rPr>
              <a:t>len</a:t>
            </a:r>
            <a:r>
              <a:rPr lang="en-GB" sz="1200" kern="1200" dirty="0">
                <a:solidFill>
                  <a:schemeClr val="tx1"/>
                </a:solidFill>
                <a:latin typeface="+mn-lt"/>
                <a:ea typeface="+mn-ea"/>
                <a:cs typeface="+mn-cs"/>
              </a:rPr>
              <a:t>()</a:t>
            </a:r>
            <a:r>
              <a:rPr lang="en-GB" dirty="0"/>
              <a:t>, which returns the number of characters in a string, and </a:t>
            </a:r>
            <a:r>
              <a:rPr lang="en-GB" sz="1200" kern="1200" dirty="0">
                <a:solidFill>
                  <a:schemeClr val="tx1"/>
                </a:solidFill>
                <a:latin typeface="+mn-lt"/>
                <a:ea typeface="+mn-ea"/>
                <a:cs typeface="+mn-cs"/>
              </a:rPr>
              <a:t>sorted()</a:t>
            </a:r>
            <a:r>
              <a:rPr lang="en-GB" dirty="0"/>
              <a:t>, which lists the characters in order. The </a:t>
            </a:r>
            <a:r>
              <a:rPr lang="en-GB" sz="1200" kern="1200" dirty="0">
                <a:solidFill>
                  <a:schemeClr val="tx1"/>
                </a:solidFill>
                <a:latin typeface="+mn-lt"/>
                <a:ea typeface="+mn-ea"/>
                <a:cs typeface="+mn-cs"/>
              </a:rPr>
              <a:t>min()</a:t>
            </a:r>
            <a:r>
              <a:rPr lang="en-GB" dirty="0"/>
              <a:t> and </a:t>
            </a:r>
            <a:r>
              <a:rPr lang="en-GB" sz="1200" kern="1200" dirty="0">
                <a:solidFill>
                  <a:schemeClr val="tx1"/>
                </a:solidFill>
                <a:latin typeface="+mn-lt"/>
                <a:ea typeface="+mn-ea"/>
                <a:cs typeface="+mn-cs"/>
              </a:rPr>
              <a:t>max()</a:t>
            </a:r>
            <a:r>
              <a:rPr lang="en-GB" dirty="0"/>
              <a:t> functions can be used to find the smallest and largest characters based on their Unicode values, while </a:t>
            </a:r>
            <a:r>
              <a:rPr lang="en-GB" sz="1200" kern="1200" dirty="0" err="1">
                <a:solidFill>
                  <a:schemeClr val="tx1"/>
                </a:solidFill>
                <a:latin typeface="+mn-lt"/>
                <a:ea typeface="+mn-ea"/>
                <a:cs typeface="+mn-cs"/>
              </a:rPr>
              <a:t>ord</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chr()</a:t>
            </a:r>
            <a:r>
              <a:rPr lang="en-GB" dirty="0"/>
              <a:t> convert between characters and their numeric codes. These are general functions that work on many data types, but they are particularly handy for understanding how Python represents and compares text internally.</a:t>
            </a:r>
          </a:p>
          <a:p>
            <a:endParaRPr lang="en-GB" dirty="0"/>
          </a:p>
          <a:p>
            <a:r>
              <a:rPr lang="en-GB" dirty="0"/>
              <a:t>In addition to these functions, strings also have a rich set of </a:t>
            </a:r>
            <a:r>
              <a:rPr lang="en-GB" b="1" dirty="0"/>
              <a:t>methods</a:t>
            </a:r>
            <a:r>
              <a:rPr lang="en-GB" dirty="0"/>
              <a:t> that act directly on string objects. Common examples include </a:t>
            </a:r>
            <a:r>
              <a:rPr lang="en-GB" sz="1200" kern="1200" dirty="0">
                <a:solidFill>
                  <a:schemeClr val="tx1"/>
                </a:solidFill>
                <a:latin typeface="+mn-lt"/>
                <a:ea typeface="+mn-ea"/>
                <a:cs typeface="+mn-cs"/>
              </a:rPr>
              <a:t>upper()</a:t>
            </a:r>
            <a:r>
              <a:rPr lang="en-GB" dirty="0"/>
              <a:t>, </a:t>
            </a:r>
            <a:r>
              <a:rPr lang="en-GB" sz="1200" kern="1200" dirty="0">
                <a:solidFill>
                  <a:schemeClr val="tx1"/>
                </a:solidFill>
                <a:latin typeface="+mn-lt"/>
                <a:ea typeface="+mn-ea"/>
                <a:cs typeface="+mn-cs"/>
              </a:rPr>
              <a:t>lower()</a:t>
            </a:r>
            <a:r>
              <a:rPr lang="en-GB" dirty="0"/>
              <a:t>, and </a:t>
            </a:r>
            <a:r>
              <a:rPr lang="en-GB" sz="1200" kern="1200" dirty="0">
                <a:solidFill>
                  <a:schemeClr val="tx1"/>
                </a:solidFill>
                <a:latin typeface="+mn-lt"/>
                <a:ea typeface="+mn-ea"/>
                <a:cs typeface="+mn-cs"/>
              </a:rPr>
              <a:t>title()</a:t>
            </a:r>
            <a:r>
              <a:rPr lang="en-GB" dirty="0"/>
              <a:t> for changing the case of text, and </a:t>
            </a:r>
            <a:r>
              <a:rPr lang="en-GB" sz="1200" kern="1200" dirty="0">
                <a:solidFill>
                  <a:schemeClr val="tx1"/>
                </a:solidFill>
                <a:latin typeface="+mn-lt"/>
                <a:ea typeface="+mn-ea"/>
                <a:cs typeface="+mn-cs"/>
              </a:rPr>
              <a:t>strip()</a:t>
            </a:r>
            <a:r>
              <a:rPr lang="en-GB" dirty="0"/>
              <a:t> for removing extra spaces from the start or end. The </a:t>
            </a:r>
            <a:r>
              <a:rPr lang="en-GB" sz="1200" kern="1200" dirty="0">
                <a:solidFill>
                  <a:schemeClr val="tx1"/>
                </a:solidFill>
                <a:latin typeface="+mn-lt"/>
                <a:ea typeface="+mn-ea"/>
                <a:cs typeface="+mn-cs"/>
              </a:rPr>
              <a:t>replace()</a:t>
            </a:r>
            <a:r>
              <a:rPr lang="en-GB" dirty="0"/>
              <a:t> method substitutes one substring for another, while </a:t>
            </a:r>
            <a:r>
              <a:rPr lang="en-GB" sz="1200" kern="1200" dirty="0">
                <a:solidFill>
                  <a:schemeClr val="tx1"/>
                </a:solidFill>
                <a:latin typeface="+mn-lt"/>
                <a:ea typeface="+mn-ea"/>
                <a:cs typeface="+mn-cs"/>
              </a:rPr>
              <a:t>split()</a:t>
            </a:r>
            <a:r>
              <a:rPr lang="en-GB" dirty="0"/>
              <a:t> and </a:t>
            </a:r>
            <a:r>
              <a:rPr lang="en-GB" sz="1200" kern="1200" dirty="0">
                <a:solidFill>
                  <a:schemeClr val="tx1"/>
                </a:solidFill>
                <a:latin typeface="+mn-lt"/>
                <a:ea typeface="+mn-ea"/>
                <a:cs typeface="+mn-cs"/>
              </a:rPr>
              <a:t>join()</a:t>
            </a:r>
            <a:r>
              <a:rPr lang="en-GB" dirty="0"/>
              <a:t> are powerful for breaking text into lists and re-combining it. Searching within strings is easy using </a:t>
            </a:r>
            <a:r>
              <a:rPr lang="en-GB" sz="1200" kern="1200" dirty="0">
                <a:solidFill>
                  <a:schemeClr val="tx1"/>
                </a:solidFill>
                <a:latin typeface="+mn-lt"/>
                <a:ea typeface="+mn-ea"/>
                <a:cs typeface="+mn-cs"/>
              </a:rPr>
              <a:t>find()</a:t>
            </a:r>
            <a:r>
              <a:rPr lang="en-GB" dirty="0"/>
              <a:t> or </a:t>
            </a:r>
            <a:r>
              <a:rPr lang="en-GB" sz="1200" kern="1200" dirty="0">
                <a:solidFill>
                  <a:schemeClr val="tx1"/>
                </a:solidFill>
                <a:latin typeface="+mn-lt"/>
                <a:ea typeface="+mn-ea"/>
                <a:cs typeface="+mn-cs"/>
              </a:rPr>
              <a:t>count()</a:t>
            </a:r>
            <a:r>
              <a:rPr lang="en-GB" dirty="0"/>
              <a:t>, and methods like </a:t>
            </a:r>
            <a:r>
              <a:rPr lang="en-GB" sz="1200" kern="1200" dirty="0" err="1">
                <a:solidFill>
                  <a:schemeClr val="tx1"/>
                </a:solidFill>
                <a:latin typeface="+mn-lt"/>
                <a:ea typeface="+mn-ea"/>
                <a:cs typeface="+mn-cs"/>
              </a:rPr>
              <a:t>startswith</a:t>
            </a:r>
            <a:r>
              <a:rPr lang="en-GB" sz="1200" kern="1200" dirty="0">
                <a:solidFill>
                  <a:schemeClr val="tx1"/>
                </a:solidFill>
                <a:latin typeface="+mn-lt"/>
                <a:ea typeface="+mn-ea"/>
                <a:cs typeface="+mn-cs"/>
              </a:rPr>
              <a:t>()</a:t>
            </a:r>
            <a:r>
              <a:rPr lang="en-GB" dirty="0"/>
              <a:t> and </a:t>
            </a:r>
            <a:r>
              <a:rPr lang="en-GB" sz="1200" kern="1200" dirty="0" err="1">
                <a:solidFill>
                  <a:schemeClr val="tx1"/>
                </a:solidFill>
                <a:latin typeface="+mn-lt"/>
                <a:ea typeface="+mn-ea"/>
                <a:cs typeface="+mn-cs"/>
              </a:rPr>
              <a:t>endswith</a:t>
            </a:r>
            <a:r>
              <a:rPr lang="en-GB" sz="1200" kern="1200" dirty="0">
                <a:solidFill>
                  <a:schemeClr val="tx1"/>
                </a:solidFill>
                <a:latin typeface="+mn-lt"/>
                <a:ea typeface="+mn-ea"/>
                <a:cs typeface="+mn-cs"/>
              </a:rPr>
              <a:t>()</a:t>
            </a:r>
            <a:r>
              <a:rPr lang="en-GB" dirty="0"/>
              <a:t> help validate user input or file types.</a:t>
            </a:r>
          </a:p>
          <a:p>
            <a:endParaRPr lang="en-GB" dirty="0"/>
          </a:p>
          <a:p>
            <a:r>
              <a:rPr lang="en-GB" dirty="0"/>
              <a:t>Together, these functions and methods allow Python programmers to clean, manipulate, and analyse text efficiently. Understanding how and when to use them forms a core part of writing readable and effective Python programs.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5025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built-in methods are available in Python for testing the content or type of a string. Most of these return a Boolean value (</a:t>
            </a:r>
            <a:r>
              <a:rPr lang="en-GB" sz="1200" kern="1200" dirty="0">
                <a:solidFill>
                  <a:schemeClr val="tx1"/>
                </a:solidFill>
                <a:latin typeface="+mn-lt"/>
                <a:ea typeface="+mn-ea"/>
                <a:cs typeface="+mn-cs"/>
              </a:rPr>
              <a:t>True</a:t>
            </a:r>
            <a:r>
              <a:rPr lang="en-GB" dirty="0"/>
              <a:t> or </a:t>
            </a:r>
            <a:r>
              <a:rPr lang="en-GB" sz="1200" kern="1200" dirty="0">
                <a:solidFill>
                  <a:schemeClr val="tx1"/>
                </a:solidFill>
                <a:latin typeface="+mn-lt"/>
                <a:ea typeface="+mn-ea"/>
                <a:cs typeface="+mn-cs"/>
              </a:rPr>
              <a:t>False</a:t>
            </a:r>
            <a:r>
              <a:rPr lang="en-GB" dirty="0"/>
              <a:t>), although some, such as </a:t>
            </a:r>
            <a:r>
              <a:rPr lang="en-GB" sz="1200" kern="1200" dirty="0">
                <a:solidFill>
                  <a:schemeClr val="tx1"/>
                </a:solidFill>
                <a:latin typeface="+mn-lt"/>
                <a:ea typeface="+mn-ea"/>
                <a:cs typeface="+mn-cs"/>
              </a:rPr>
              <a:t>count()</a:t>
            </a:r>
            <a:r>
              <a:rPr lang="en-GB" dirty="0"/>
              <a:t>, return a number instead. While many of these checks could be written in other ways, one common alternative is to use </a:t>
            </a:r>
            <a:r>
              <a:rPr lang="en-GB" b="1" dirty="0"/>
              <a:t>Regular Expressions (REs)</a:t>
            </a:r>
            <a:r>
              <a:rPr lang="en-GB" dirty="0"/>
              <a:t>. However, regular expressions are often slower and rarely easier to read than Python’s built-in methods.</a:t>
            </a:r>
          </a:p>
          <a:p>
            <a:endParaRPr lang="en-GB" dirty="0"/>
          </a:p>
          <a:p>
            <a:r>
              <a:rPr lang="en-GB" dirty="0"/>
              <a:t>Here’s an example of equivalent code using Regular Expressions - we’ll explore the details later:</a:t>
            </a:r>
          </a:p>
          <a:p>
            <a:pPr lvl="1"/>
            <a:r>
              <a:rPr lang="en-GB" dirty="0"/>
              <a:t>import re</a:t>
            </a:r>
          </a:p>
          <a:p>
            <a:pPr lvl="1"/>
            <a:r>
              <a:rPr lang="en-GB" dirty="0"/>
              <a:t>text = 'hello world'</a:t>
            </a:r>
          </a:p>
          <a:p>
            <a:pPr lvl="1"/>
            <a:r>
              <a:rPr lang="en-GB" dirty="0"/>
              <a:t>print(</a:t>
            </a:r>
            <a:r>
              <a:rPr lang="en-GB" dirty="0" err="1"/>
              <a:t>len</a:t>
            </a:r>
            <a:r>
              <a:rPr lang="en-GB" dirty="0"/>
              <a:t>(</a:t>
            </a:r>
            <a:r>
              <a:rPr lang="en-GB" dirty="0" err="1"/>
              <a:t>re.findall</a:t>
            </a:r>
            <a:r>
              <a:rPr lang="en-GB" dirty="0"/>
              <a:t>(r"(o)", text)))</a:t>
            </a:r>
          </a:p>
          <a:p>
            <a:pPr lvl="1"/>
            <a:r>
              <a:rPr lang="en-GB" dirty="0"/>
              <a:t>print(</a:t>
            </a:r>
            <a:r>
              <a:rPr lang="en-GB" dirty="0" err="1"/>
              <a:t>len</a:t>
            </a:r>
            <a:r>
              <a:rPr lang="en-GB" dirty="0"/>
              <a:t>(</a:t>
            </a:r>
            <a:r>
              <a:rPr lang="en-GB" dirty="0" err="1"/>
              <a:t>re.findall</a:t>
            </a:r>
            <a:r>
              <a:rPr lang="en-GB" dirty="0"/>
              <a:t>(r"(o)", text[5:])))</a:t>
            </a:r>
          </a:p>
          <a:p>
            <a:pPr lvl="1"/>
            <a:endParaRPr lang="en-GB" dirty="0"/>
          </a:p>
          <a:p>
            <a:pPr lvl="1"/>
            <a:r>
              <a:rPr lang="en-GB" dirty="0"/>
              <a:t>if </a:t>
            </a:r>
            <a:r>
              <a:rPr lang="en-GB" dirty="0" err="1"/>
              <a:t>re.match</a:t>
            </a:r>
            <a:r>
              <a:rPr lang="en-GB" dirty="0"/>
              <a:t>(</a:t>
            </a:r>
            <a:r>
              <a:rPr lang="en-GB" dirty="0" err="1"/>
              <a:t>r"^hell</a:t>
            </a:r>
            <a:r>
              <a:rPr lang="en-GB" dirty="0"/>
              <a:t>", text):</a:t>
            </a:r>
          </a:p>
          <a:p>
            <a:pPr lvl="1"/>
            <a:r>
              <a:rPr lang="en-GB" dirty="0"/>
              <a:t>    print("It's hell in there")</a:t>
            </a:r>
          </a:p>
          <a:p>
            <a:pPr lvl="1"/>
            <a:r>
              <a:rPr lang="en-GB" dirty="0"/>
              <a:t>if </a:t>
            </a:r>
            <a:r>
              <a:rPr lang="en-GB" dirty="0" err="1"/>
              <a:t>re.match</a:t>
            </a:r>
            <a:r>
              <a:rPr lang="en-GB" dirty="0"/>
              <a:t>(r"^[A-Za-z]+$", text):</a:t>
            </a:r>
          </a:p>
          <a:p>
            <a:pPr lvl="1"/>
            <a:r>
              <a:rPr lang="en-GB" dirty="0"/>
              <a:t>    print("String is all alpha")</a:t>
            </a:r>
          </a:p>
          <a:p>
            <a:pPr lvl="1"/>
            <a:r>
              <a:rPr lang="en-GB" dirty="0"/>
              <a:t>text = ' \t\r\n'</a:t>
            </a:r>
          </a:p>
          <a:p>
            <a:pPr lvl="1"/>
            <a:r>
              <a:rPr lang="en-GB" dirty="0"/>
              <a:t>if </a:t>
            </a:r>
            <a:r>
              <a:rPr lang="en-GB" dirty="0" err="1"/>
              <a:t>re.match</a:t>
            </a:r>
            <a:r>
              <a:rPr lang="en-GB" dirty="0"/>
              <a:t>(r"^\s+$", text):</a:t>
            </a:r>
          </a:p>
          <a:p>
            <a:pPr lvl="1"/>
            <a:r>
              <a:rPr lang="en-GB" dirty="0"/>
              <a:t>    print("Text is whitespace")</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84779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4 – String Handling</a:t>
            </a:r>
          </a:p>
        </p:txBody>
      </p:sp>
      <p:sp>
        <p:nvSpPr>
          <p:cNvPr id="2" name="Subtitle 1">
            <a:extLst>
              <a:ext uri="{FF2B5EF4-FFF2-40B4-BE49-F238E27FC236}">
                <a16:creationId xmlns:a16="http://schemas.microsoft.com/office/drawing/2014/main" id="{CA40A33F-90B5-F3E5-7C90-7C57E811F95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301609408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4: String Handling</a:t>
                      </a:r>
                      <a:endParaRPr lang="en-GB" sz="1800" baseline="0" dirty="0">
                        <a:solidFill>
                          <a:schemeClr val="tx1"/>
                        </a:solidFill>
                      </a:endParaRPr>
                    </a:p>
                  </a:txBody>
                  <a:tcPr>
                    <a:solidFill>
                      <a:schemeClr val="accent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Collections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6: Regular Expressions</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C89A-71E5-30E5-D095-0772DAB4F55D}"/>
              </a:ext>
            </a:extLst>
          </p:cNvPr>
          <p:cNvSpPr>
            <a:spLocks noGrp="1"/>
          </p:cNvSpPr>
          <p:nvPr>
            <p:ph type="ctrTitle"/>
          </p:nvPr>
        </p:nvSpPr>
        <p:spPr/>
        <p:txBody>
          <a:bodyPr/>
          <a:lstStyle/>
          <a:p>
            <a:r>
              <a:rPr lang="en-GB" dirty="0"/>
              <a:t>String Formatting using </a:t>
            </a:r>
            <a:r>
              <a:rPr lang="en-GB" dirty="0" err="1"/>
              <a:t>str.format</a:t>
            </a:r>
            <a:endParaRPr lang="en-GB" dirty="0"/>
          </a:p>
        </p:txBody>
      </p:sp>
      <p:sp>
        <p:nvSpPr>
          <p:cNvPr id="3" name="Text Placeholder 2">
            <a:extLst>
              <a:ext uri="{FF2B5EF4-FFF2-40B4-BE49-F238E27FC236}">
                <a16:creationId xmlns:a16="http://schemas.microsoft.com/office/drawing/2014/main" id="{D044E479-2B0D-F77B-3602-13F4ACB7441C}"/>
              </a:ext>
            </a:extLst>
          </p:cNvPr>
          <p:cNvSpPr>
            <a:spLocks noGrp="1"/>
          </p:cNvSpPr>
          <p:nvPr>
            <p:ph type="body" sz="quarter" idx="14"/>
          </p:nvPr>
        </p:nvSpPr>
        <p:spPr/>
        <p:txBody>
          <a:bodyPr/>
          <a:lstStyle/>
          <a:p>
            <a:r>
              <a:rPr lang="en-GB" b="1" dirty="0"/>
              <a:t>Call the format method on a string</a:t>
            </a:r>
          </a:p>
          <a:p>
            <a:endParaRPr lang="en-GB" dirty="0"/>
          </a:p>
          <a:p>
            <a:pPr marL="285750" indent="-285750">
              <a:buFont typeface="Arial" panose="020B0604020202020204" pitchFamily="34" charset="0"/>
              <a:buChar char="•"/>
            </a:pPr>
            <a:r>
              <a:rPr lang="en-GB" b="1" dirty="0">
                <a:solidFill>
                  <a:schemeClr val="accent1"/>
                </a:solidFill>
              </a:rPr>
              <a:t>string</a:t>
            </a:r>
            <a:r>
              <a:rPr lang="en-GB" dirty="0"/>
              <a:t> - contains text and the format of values to be substituted in.</a:t>
            </a:r>
          </a:p>
          <a:p>
            <a:pPr marL="285750" indent="-285750">
              <a:buFont typeface="Arial" panose="020B0604020202020204" pitchFamily="34" charset="0"/>
              <a:buChar char="•"/>
            </a:pPr>
            <a:r>
              <a:rPr lang="en-GB" b="1" dirty="0" err="1">
                <a:solidFill>
                  <a:schemeClr val="accent2"/>
                </a:solidFill>
              </a:rPr>
              <a:t>field_values</a:t>
            </a:r>
            <a:r>
              <a:rPr lang="en-GB" b="1" dirty="0">
                <a:solidFill>
                  <a:schemeClr val="accent2"/>
                </a:solidFill>
              </a:rPr>
              <a:t> </a:t>
            </a:r>
            <a:r>
              <a:rPr lang="en-GB" dirty="0"/>
              <a:t>- the parameters to be evaluated in string.</a:t>
            </a:r>
          </a:p>
          <a:p>
            <a:r>
              <a:rPr lang="en-GB" b="1" dirty="0"/>
              <a:t>String format specifications are all optional, and of the form:</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Positions are optional if sequential (Python 3.1)</a:t>
            </a:r>
          </a:p>
          <a:p>
            <a:endParaRPr lang="en-GB" dirty="0"/>
          </a:p>
          <a:p>
            <a:r>
              <a:rPr lang="en-GB" b="1" dirty="0"/>
              <a:t>We can also specify index numbers or key names</a:t>
            </a:r>
          </a:p>
          <a:p>
            <a:endParaRPr lang="en-GB" dirty="0"/>
          </a:p>
        </p:txBody>
      </p:sp>
      <p:sp>
        <p:nvSpPr>
          <p:cNvPr id="4" name="Slide Number Placeholder 3">
            <a:extLst>
              <a:ext uri="{FF2B5EF4-FFF2-40B4-BE49-F238E27FC236}">
                <a16:creationId xmlns:a16="http://schemas.microsoft.com/office/drawing/2014/main" id="{2AB3E251-9E2B-D7DC-6907-57FC3D5E29E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C9AC8DB5-36FF-E1B7-5E44-3F890F042203}"/>
              </a:ext>
            </a:extLst>
          </p:cNvPr>
          <p:cNvSpPr txBox="1">
            <a:spLocks noChangeArrowheads="1"/>
          </p:cNvSpPr>
          <p:nvPr/>
        </p:nvSpPr>
        <p:spPr bwMode="auto">
          <a:xfrm>
            <a:off x="792924" y="2119236"/>
            <a:ext cx="39370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string</a:t>
            </a:r>
            <a:r>
              <a:rPr lang="en-GB" altLang="en-US" dirty="0" err="1">
                <a:solidFill>
                  <a:schemeClr val="bg1"/>
                </a:solidFill>
                <a:latin typeface="Consolas" panose="020B0609020204030204" pitchFamily="49" charset="0"/>
                <a:cs typeface="Consolas" panose="020B0609020204030204" pitchFamily="49" charset="0"/>
              </a:rPr>
              <a:t>".format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field_values</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0EC7F276-6B76-E8DA-244F-B1C0CC081E3D}"/>
              </a:ext>
            </a:extLst>
          </p:cNvPr>
          <p:cNvSpPr txBox="1">
            <a:spLocks noChangeArrowheads="1"/>
          </p:cNvSpPr>
          <p:nvPr/>
        </p:nvSpPr>
        <p:spPr bwMode="auto">
          <a:xfrm>
            <a:off x="792924" y="3763810"/>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 position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fill align sign # 0 width . precision type }</a:t>
            </a:r>
          </a:p>
        </p:txBody>
      </p:sp>
      <p:sp>
        <p:nvSpPr>
          <p:cNvPr id="7" name="Rectangle 4">
            <a:extLst>
              <a:ext uri="{FF2B5EF4-FFF2-40B4-BE49-F238E27FC236}">
                <a16:creationId xmlns:a16="http://schemas.microsoft.com/office/drawing/2014/main" id="{6CBFC358-38BB-3211-2EB7-EE81FC5370F4}"/>
              </a:ext>
            </a:extLst>
          </p:cNvPr>
          <p:cNvSpPr txBox="1">
            <a:spLocks noChangeArrowheads="1"/>
          </p:cNvSpPr>
          <p:nvPr/>
        </p:nvSpPr>
        <p:spPr bwMode="auto">
          <a:xfrm>
            <a:off x="792924" y="4218966"/>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1"/>
                </a:solidFill>
                <a:latin typeface="Consolas" panose="020B0609020204030204" pitchFamily="49" charset="0"/>
                <a:cs typeface="Consolas" panose="020B0609020204030204" pitchFamily="49" charset="0"/>
              </a:rPr>
              <a:t>0</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1"/>
                </a:solidFill>
                <a:latin typeface="Consolas" panose="020B0609020204030204" pitchFamily="49" charset="0"/>
                <a:cs typeface="Consolas" panose="020B0609020204030204" pitchFamily="49" charset="0"/>
              </a:rPr>
              <a:t>5.3f</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2"/>
                </a:solidFill>
                <a:latin typeface="Consolas" panose="020B0609020204030204" pitchFamily="49" charset="0"/>
                <a:cs typeface="Consolas" panose="020B0609020204030204" pitchFamily="49" charset="0"/>
              </a:rPr>
              <a:t>1</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2"/>
                </a:solidFill>
                <a:latin typeface="Consolas" panose="020B0609020204030204" pitchFamily="49" charset="0"/>
                <a:cs typeface="Consolas" panose="020B0609020204030204" pitchFamily="49" charset="0"/>
              </a:rPr>
              <a:t>3.d</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3"/>
                </a:solidFill>
                <a:latin typeface="Consolas" panose="020B0609020204030204" pitchFamily="49" charset="0"/>
                <a:cs typeface="Consolas" panose="020B0609020204030204" pitchFamily="49" charset="0"/>
              </a:rPr>
              <a:t>2</a:t>
            </a:r>
            <a:r>
              <a:rPr lang="sv-SE" altLang="en-US" dirty="0">
                <a:solidFill>
                  <a:schemeClr val="bg1"/>
                </a:solidFill>
                <a:latin typeface="Consolas" panose="020B0609020204030204" pitchFamily="49" charset="0"/>
                <a:cs typeface="Consolas" panose="020B0609020204030204" pitchFamily="49" charset="0"/>
              </a:rPr>
              <a:t>}".format(</a:t>
            </a:r>
            <a:r>
              <a:rPr lang="sv-SE" altLang="en-US" b="1" dirty="0">
                <a:solidFill>
                  <a:schemeClr val="accent1"/>
                </a:solidFill>
                <a:latin typeface="Consolas" panose="020B0609020204030204" pitchFamily="49" charset="0"/>
                <a:cs typeface="Consolas" panose="020B0609020204030204" pitchFamily="49" charset="0"/>
              </a:rPr>
              <a:t>var1</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2"/>
                </a:solidFill>
                <a:latin typeface="Consolas" panose="020B0609020204030204" pitchFamily="49" charset="0"/>
                <a:cs typeface="Consolas" panose="020B0609020204030204" pitchFamily="49" charset="0"/>
              </a:rPr>
              <a:t>var2</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3"/>
                </a:solidFill>
                <a:latin typeface="Consolas" panose="020B0609020204030204" pitchFamily="49" charset="0"/>
                <a:cs typeface="Consolas" panose="020B0609020204030204" pitchFamily="49" charset="0"/>
              </a:rPr>
              <a:t>var3</a:t>
            </a:r>
            <a:r>
              <a:rPr lang="sv-SE"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E52DF97E-BE80-3B44-587D-C3832EAD7B66}"/>
              </a:ext>
            </a:extLst>
          </p:cNvPr>
          <p:cNvSpPr txBox="1">
            <a:spLocks noChangeArrowheads="1"/>
          </p:cNvSpPr>
          <p:nvPr/>
        </p:nvSpPr>
        <p:spPr bwMode="auto">
          <a:xfrm>
            <a:off x="792924" y="5680459"/>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1"/>
                </a:solidFill>
                <a:latin typeface="Consolas" panose="020B0609020204030204" pitchFamily="49" charset="0"/>
                <a:cs typeface="Consolas" panose="020B0609020204030204" pitchFamily="49" charset="0"/>
              </a:rPr>
              <a:t>0[index]</a:t>
            </a: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2"/>
                </a:solidFill>
                <a:latin typeface="Consolas" panose="020B0609020204030204" pitchFamily="49" charset="0"/>
                <a:cs typeface="Consolas" panose="020B0609020204030204" pitchFamily="49" charset="0"/>
              </a:rPr>
              <a:t>1[key]</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list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dictionary</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231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E294BB-AC8A-3C3A-EF65-95BEA23DE29F}"/>
              </a:ext>
            </a:extLst>
          </p:cNvPr>
          <p:cNvSpPr>
            <a:spLocks noGrp="1"/>
          </p:cNvSpPr>
          <p:nvPr>
            <p:ph type="ctrTitle"/>
          </p:nvPr>
        </p:nvSpPr>
        <p:spPr/>
        <p:txBody>
          <a:bodyPr/>
          <a:lstStyle/>
          <a:p>
            <a:r>
              <a:rPr lang="en-GB" dirty="0"/>
              <a:t>Example – Using </a:t>
            </a:r>
            <a:r>
              <a:rPr lang="en-GB" dirty="0" err="1"/>
              <a:t>str.format</a:t>
            </a:r>
            <a:endParaRPr lang="en-GB" dirty="0"/>
          </a:p>
        </p:txBody>
      </p:sp>
      <p:sp>
        <p:nvSpPr>
          <p:cNvPr id="7" name="Text Placeholder 6">
            <a:extLst>
              <a:ext uri="{FF2B5EF4-FFF2-40B4-BE49-F238E27FC236}">
                <a16:creationId xmlns:a16="http://schemas.microsoft.com/office/drawing/2014/main" id="{5B1CDF38-329F-B21E-DCD8-44F9BC8B69C7}"/>
              </a:ext>
            </a:extLst>
          </p:cNvPr>
          <p:cNvSpPr>
            <a:spLocks noGrp="1"/>
          </p:cNvSpPr>
          <p:nvPr>
            <p:ph sz="quarter" idx="4"/>
          </p:nvPr>
        </p:nvSpPr>
        <p:spPr/>
        <p:txBody>
          <a:bodyPr/>
          <a:lstStyle/>
          <a:p>
            <a:pPr marL="0" indent="0">
              <a:buNone/>
            </a:pPr>
            <a:r>
              <a:rPr lang="en-US" b="1" dirty="0">
                <a:solidFill>
                  <a:schemeClr val="tx1"/>
                </a:solidFill>
                <a:latin typeface="Montserrat"/>
              </a:rPr>
              <a:t>Common conversion specifiers: </a:t>
            </a:r>
            <a:endParaRPr lang="en-US" b="1" dirty="0">
              <a:solidFill>
                <a:schemeClr val="tx1"/>
              </a:solidFill>
            </a:endParaRPr>
          </a:p>
          <a:p>
            <a:pPr marL="457200" lvl="1"/>
            <a:r>
              <a:rPr lang="en-US" dirty="0">
                <a:latin typeface="Courier New" panose="02070309020205020404" pitchFamily="49" charset="0"/>
                <a:cs typeface="Courier New" panose="02070309020205020404" pitchFamily="49" charset="0"/>
              </a:rPr>
              <a:t>{d} </a:t>
            </a:r>
            <a:r>
              <a:rPr lang="en-US" dirty="0"/>
              <a:t>Treats the argument as an integer number.</a:t>
            </a:r>
          </a:p>
          <a:p>
            <a:pPr marL="457200" lvl="1"/>
            <a:r>
              <a:rPr lang="en-US" dirty="0">
                <a:latin typeface="Courier New" panose="02070309020205020404" pitchFamily="49" charset="0"/>
                <a:cs typeface="Courier New" panose="02070309020205020404" pitchFamily="49" charset="0"/>
              </a:rPr>
              <a:t>{s} </a:t>
            </a:r>
            <a:r>
              <a:rPr lang="en-US" dirty="0"/>
              <a:t>Treats the argument as a string.</a:t>
            </a:r>
          </a:p>
          <a:p>
            <a:pPr marL="457200" lvl="1"/>
            <a:r>
              <a:rPr lang="en-US" dirty="0">
                <a:latin typeface="Courier New" panose="02070309020205020404" pitchFamily="49" charset="0"/>
                <a:cs typeface="Courier New" panose="02070309020205020404" pitchFamily="49" charset="0"/>
              </a:rPr>
              <a:t>{f} </a:t>
            </a:r>
            <a:r>
              <a:rPr lang="en-US" dirty="0"/>
              <a:t>Treats the argument as a float (and rounds).</a:t>
            </a:r>
          </a:p>
          <a:p>
            <a:pPr lvl="1"/>
            <a:endParaRPr lang="en-US" dirty="0"/>
          </a:p>
          <a:p>
            <a:pPr lvl="1"/>
            <a:endParaRPr lang="en-US" dirty="0"/>
          </a:p>
          <a:p>
            <a:endParaRPr lang="en-GB" dirty="0"/>
          </a:p>
        </p:txBody>
      </p:sp>
      <p:sp>
        <p:nvSpPr>
          <p:cNvPr id="4" name="Slide Number Placeholder 3">
            <a:extLst>
              <a:ext uri="{FF2B5EF4-FFF2-40B4-BE49-F238E27FC236}">
                <a16:creationId xmlns:a16="http://schemas.microsoft.com/office/drawing/2014/main" id="{4B88D894-9A3C-6A30-28F2-085AD06E6699}"/>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8" name="Picture 7">
            <a:extLst>
              <a:ext uri="{FF2B5EF4-FFF2-40B4-BE49-F238E27FC236}">
                <a16:creationId xmlns:a16="http://schemas.microsoft.com/office/drawing/2014/main" id="{6ECB5170-DE1F-3248-E832-75CE12A14FB9}"/>
              </a:ext>
            </a:extLst>
          </p:cNvPr>
          <p:cNvPicPr>
            <a:picLocks noChangeAspect="1"/>
          </p:cNvPicPr>
          <p:nvPr/>
        </p:nvPicPr>
        <p:blipFill>
          <a:blip r:embed="rId3"/>
          <a:stretch>
            <a:fillRect/>
          </a:stretch>
        </p:blipFill>
        <p:spPr>
          <a:xfrm>
            <a:off x="10984679" y="137563"/>
            <a:ext cx="1210950" cy="6720437"/>
          </a:xfrm>
          <a:prstGeom prst="rect">
            <a:avLst/>
          </a:prstGeom>
        </p:spPr>
      </p:pic>
      <p:sp>
        <p:nvSpPr>
          <p:cNvPr id="9" name="Rectangle 4">
            <a:extLst>
              <a:ext uri="{FF2B5EF4-FFF2-40B4-BE49-F238E27FC236}">
                <a16:creationId xmlns:a16="http://schemas.microsoft.com/office/drawing/2014/main" id="{B538B7A7-25CC-C983-AE53-117597CEE630}"/>
              </a:ext>
            </a:extLst>
          </p:cNvPr>
          <p:cNvSpPr txBox="1">
            <a:spLocks noChangeArrowheads="1"/>
          </p:cNvSpPr>
          <p:nvPr/>
        </p:nvSpPr>
        <p:spPr bwMode="auto">
          <a:xfrm>
            <a:off x="747934" y="3041529"/>
            <a:ext cx="7639599"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Distance of planets to Sun in gigametres(Gm).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planets = {'Mercury': 57.91,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'Venus': 108.2,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'Earth': 149.597870,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'Mars': 227.94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start=1):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b="1" dirty="0">
                <a:solidFill>
                  <a:schemeClr val="accent1"/>
                </a:solidFill>
                <a:latin typeface="Consolas" panose="020B0609020204030204" pitchFamily="49" charset="0"/>
                <a:cs typeface="Consolas" panose="020B0609020204030204" pitchFamily="49" charset="0"/>
              </a:rPr>
              <a:t>:2d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:&lt;10s</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:06.2f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Gm".format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27B61479-273B-39A9-5CD7-C581DE6FE8DC}"/>
              </a:ext>
            </a:extLst>
          </p:cNvPr>
          <p:cNvSpPr txBox="1"/>
          <p:nvPr/>
        </p:nvSpPr>
        <p:spPr>
          <a:xfrm>
            <a:off x="8387533" y="5181983"/>
            <a:ext cx="2510230" cy="954107"/>
          </a:xfrm>
          <a:prstGeom prst="rect">
            <a:avLst/>
          </a:prstGeom>
          <a:solidFill>
            <a:schemeClr val="bg1"/>
          </a:solidFill>
          <a:ln>
            <a:solidFill>
              <a:schemeClr val="tx1"/>
            </a:solidFill>
          </a:ln>
        </p:spPr>
        <p:txBody>
          <a:bodyPr wrap="square" rtlCol="0">
            <a:spAutoFit/>
          </a:bodyPr>
          <a:lstStyle/>
          <a:p>
            <a:r>
              <a:rPr lang="en-GB" sz="1400" dirty="0">
                <a:latin typeface="Consolas" panose="020B0609020204030204" pitchFamily="49" charset="0"/>
              </a:rPr>
              <a:t> 1 Earth      149.60 Gm</a:t>
            </a:r>
          </a:p>
          <a:p>
            <a:r>
              <a:rPr lang="en-GB" sz="1400" dirty="0">
                <a:latin typeface="Consolas" panose="020B0609020204030204" pitchFamily="49" charset="0"/>
              </a:rPr>
              <a:t> 2 Mercury    057.91 Gm</a:t>
            </a:r>
          </a:p>
          <a:p>
            <a:r>
              <a:rPr lang="en-GB" sz="1400" dirty="0">
                <a:latin typeface="Consolas" panose="020B0609020204030204" pitchFamily="49" charset="0"/>
              </a:rPr>
              <a:t> 3 Mars       227.94 Gm</a:t>
            </a:r>
          </a:p>
          <a:p>
            <a:r>
              <a:rPr lang="en-GB" sz="1400" dirty="0">
                <a:latin typeface="Consolas" panose="020B0609020204030204" pitchFamily="49" charset="0"/>
              </a:rPr>
              <a:t> 4 Venus      108.20 Gm</a:t>
            </a:r>
          </a:p>
        </p:txBody>
      </p:sp>
    </p:spTree>
    <p:extLst>
      <p:ext uri="{BB962C8B-B14F-4D97-AF65-F5344CB8AC3E}">
        <p14:creationId xmlns:p14="http://schemas.microsoft.com/office/powerpoint/2010/main" val="403211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9856-0BCA-6FC7-3F8F-38B6DF2A5D9F}"/>
              </a:ext>
            </a:extLst>
          </p:cNvPr>
          <p:cNvSpPr>
            <a:spLocks noGrp="1"/>
          </p:cNvSpPr>
          <p:nvPr>
            <p:ph type="ctrTitle"/>
          </p:nvPr>
        </p:nvSpPr>
        <p:spPr/>
        <p:txBody>
          <a:bodyPr/>
          <a:lstStyle/>
          <a:p>
            <a:r>
              <a:rPr lang="en-GB" dirty="0"/>
              <a:t>String Formatting using methods</a:t>
            </a:r>
          </a:p>
        </p:txBody>
      </p:sp>
      <p:sp>
        <p:nvSpPr>
          <p:cNvPr id="6" name="Text Placeholder 5">
            <a:extLst>
              <a:ext uri="{FF2B5EF4-FFF2-40B4-BE49-F238E27FC236}">
                <a16:creationId xmlns:a16="http://schemas.microsoft.com/office/drawing/2014/main" id="{D83DB95C-D5E5-2EF8-A1A4-F6B683BB2FFE}"/>
              </a:ext>
            </a:extLst>
          </p:cNvPr>
          <p:cNvSpPr>
            <a:spLocks noGrp="1"/>
          </p:cNvSpPr>
          <p:nvPr>
            <p:ph type="body" sz="quarter" idx="14"/>
          </p:nvPr>
        </p:nvSpPr>
        <p:spPr/>
        <p:txBody>
          <a:bodyPr/>
          <a:lstStyle/>
          <a:p>
            <a:r>
              <a:rPr lang="en-GB" b="1" dirty="0"/>
              <a:t>Simpler and more readable</a:t>
            </a:r>
          </a:p>
        </p:txBody>
      </p:sp>
      <p:sp>
        <p:nvSpPr>
          <p:cNvPr id="4" name="Slide Number Placeholder 3">
            <a:extLst>
              <a:ext uri="{FF2B5EF4-FFF2-40B4-BE49-F238E27FC236}">
                <a16:creationId xmlns:a16="http://schemas.microsoft.com/office/drawing/2014/main" id="{5DD08A7F-75C5-B684-17BE-6560F2BF214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graphicFrame>
        <p:nvGraphicFramePr>
          <p:cNvPr id="5" name="Table 4">
            <a:extLst>
              <a:ext uri="{FF2B5EF4-FFF2-40B4-BE49-F238E27FC236}">
                <a16:creationId xmlns:a16="http://schemas.microsoft.com/office/drawing/2014/main" id="{F98D898B-1FF0-B9B4-5D54-E07637CFB507}"/>
              </a:ext>
            </a:extLst>
          </p:cNvPr>
          <p:cNvGraphicFramePr>
            <a:graphicFrameLocks noGrp="1"/>
          </p:cNvGraphicFramePr>
          <p:nvPr>
            <p:extLst>
              <p:ext uri="{D42A27DB-BD31-4B8C-83A1-F6EECF244321}">
                <p14:modId xmlns:p14="http://schemas.microsoft.com/office/powerpoint/2010/main" val="1808233328"/>
              </p:ext>
            </p:extLst>
          </p:nvPr>
        </p:nvGraphicFramePr>
        <p:xfrm>
          <a:off x="874482" y="2116447"/>
          <a:ext cx="4491446" cy="1845825"/>
        </p:xfrm>
        <a:graphic>
          <a:graphicData uri="http://schemas.openxmlformats.org/drawingml/2006/table">
            <a:tbl>
              <a:tblPr firstRow="1" bandRow="1">
                <a:tableStyleId>{5C22544A-7EE6-4342-B048-85BDC9FD1C3A}</a:tableStyleId>
              </a:tblPr>
              <a:tblGrid>
                <a:gridCol w="1665514">
                  <a:extLst>
                    <a:ext uri="{9D8B030D-6E8A-4147-A177-3AD203B41FA5}">
                      <a16:colId xmlns:a16="http://schemas.microsoft.com/office/drawing/2014/main" val="1551974525"/>
                    </a:ext>
                  </a:extLst>
                </a:gridCol>
                <a:gridCol w="282593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str.center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str.zfill</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E57A0432-675C-3860-D5D6-47E41343834E}"/>
              </a:ext>
            </a:extLst>
          </p:cNvPr>
          <p:cNvSpPr txBox="1">
            <a:spLocks noChangeArrowheads="1"/>
          </p:cNvSpPr>
          <p:nvPr/>
        </p:nvSpPr>
        <p:spPr bwMode="auto">
          <a:xfrm>
            <a:off x="874482" y="4095192"/>
            <a:ext cx="3961952"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'hello'</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text.capitalize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text.upper</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text.center</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text.ljust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text.rjust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text.zfill</a:t>
            </a:r>
            <a:r>
              <a:rPr lang="en-GB" altLang="en-US" sz="1600" dirty="0">
                <a:solidFill>
                  <a:schemeClr val="bg1"/>
                </a:solidFill>
                <a:latin typeface="Consolas" panose="020B0609020204030204" pitchFamily="49" charset="0"/>
                <a:cs typeface="Consolas" panose="020B0609020204030204" pitchFamily="49" charset="0"/>
              </a:rPr>
              <a:t>(12)+'&gt;')</a:t>
            </a:r>
          </a:p>
        </p:txBody>
      </p:sp>
      <p:sp>
        <p:nvSpPr>
          <p:cNvPr id="8" name="TextBox 7">
            <a:extLst>
              <a:ext uri="{FF2B5EF4-FFF2-40B4-BE49-F238E27FC236}">
                <a16:creationId xmlns:a16="http://schemas.microsoft.com/office/drawing/2014/main" id="{1E64F1A7-4390-D7FD-74A2-14B60F010B19}"/>
              </a:ext>
            </a:extLst>
          </p:cNvPr>
          <p:cNvSpPr txBox="1"/>
          <p:nvPr/>
        </p:nvSpPr>
        <p:spPr>
          <a:xfrm>
            <a:off x="4836435" y="4750539"/>
            <a:ext cx="1985280" cy="1754326"/>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Hello</a:t>
            </a:r>
          </a:p>
          <a:p>
            <a:r>
              <a:rPr lang="nn-NO" dirty="0">
                <a:latin typeface="Consolas" panose="020B0609020204030204" pitchFamily="49" charset="0"/>
              </a:rPr>
              <a:t>HELLO</a:t>
            </a:r>
          </a:p>
          <a:p>
            <a:r>
              <a:rPr lang="nn-NO" dirty="0">
                <a:latin typeface="Consolas" panose="020B0609020204030204" pitchFamily="49" charset="0"/>
              </a:rPr>
              <a:t>&lt;   hello    &gt;</a:t>
            </a:r>
          </a:p>
          <a:p>
            <a:r>
              <a:rPr lang="nn-NO" dirty="0">
                <a:latin typeface="Consolas" panose="020B0609020204030204" pitchFamily="49" charset="0"/>
              </a:rPr>
              <a:t>&lt;hello       &gt;</a:t>
            </a:r>
          </a:p>
          <a:p>
            <a:r>
              <a:rPr lang="nn-NO" dirty="0">
                <a:latin typeface="Consolas" panose="020B0609020204030204" pitchFamily="49" charset="0"/>
              </a:rPr>
              <a:t>&lt;       hello&gt;</a:t>
            </a:r>
          </a:p>
          <a:p>
            <a:r>
              <a:rPr lang="nn-NO" dirty="0">
                <a:latin typeface="Consolas" panose="020B0609020204030204" pitchFamily="49" charset="0"/>
              </a:rPr>
              <a:t>&lt;0000000hello&gt;</a:t>
            </a:r>
          </a:p>
        </p:txBody>
      </p:sp>
    </p:spTree>
    <p:extLst>
      <p:ext uri="{BB962C8B-B14F-4D97-AF65-F5344CB8AC3E}">
        <p14:creationId xmlns:p14="http://schemas.microsoft.com/office/powerpoint/2010/main" val="29072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D4BBC6-F40C-87A7-A893-4576C77241E0}"/>
              </a:ext>
            </a:extLst>
          </p:cNvPr>
          <p:cNvSpPr>
            <a:spLocks noGrp="1"/>
          </p:cNvSpPr>
          <p:nvPr>
            <p:ph type="ctrTitle"/>
          </p:nvPr>
        </p:nvSpPr>
        <p:spPr/>
        <p:txBody>
          <a:bodyPr/>
          <a:lstStyle/>
          <a:p>
            <a:r>
              <a:rPr lang="en-GB" dirty="0"/>
              <a:t>Literal String Interpolation – f-strings</a:t>
            </a:r>
          </a:p>
        </p:txBody>
      </p:sp>
      <p:sp>
        <p:nvSpPr>
          <p:cNvPr id="7" name="Text Placeholder 6">
            <a:extLst>
              <a:ext uri="{FF2B5EF4-FFF2-40B4-BE49-F238E27FC236}">
                <a16:creationId xmlns:a16="http://schemas.microsoft.com/office/drawing/2014/main" id="{09D6237A-5777-8123-AB50-9886B1E0DE9C}"/>
              </a:ext>
            </a:extLst>
          </p:cNvPr>
          <p:cNvSpPr>
            <a:spLocks noGrp="1"/>
          </p:cNvSpPr>
          <p:nvPr>
            <p:ph type="body" sz="quarter" idx="13"/>
          </p:nvPr>
        </p:nvSpPr>
        <p:spPr/>
        <p:txBody>
          <a:bodyPr/>
          <a:lstStyle/>
          <a:p>
            <a:pPr>
              <a:spcBef>
                <a:spcPts val="600"/>
              </a:spcBef>
            </a:pPr>
            <a:r>
              <a:rPr lang="en-US" b="1" dirty="0"/>
              <a:t>Python expressions may be embedded inside a text string.</a:t>
            </a:r>
          </a:p>
          <a:p>
            <a:pPr marL="457200" lvl="1">
              <a:spcBef>
                <a:spcPts val="600"/>
              </a:spcBef>
            </a:pPr>
            <a:r>
              <a:rPr lang="en-US" dirty="0"/>
              <a:t>Available from Python 3.6</a:t>
            </a:r>
          </a:p>
          <a:p>
            <a:pPr>
              <a:spcBef>
                <a:spcPts val="600"/>
              </a:spcBef>
            </a:pPr>
            <a:r>
              <a:rPr lang="en-US" b="1" dirty="0"/>
              <a:t>Special string literals are used, known as </a:t>
            </a:r>
            <a:r>
              <a:rPr lang="en-US" b="1" i="1" dirty="0"/>
              <a:t>f-strings.</a:t>
            </a:r>
          </a:p>
          <a:p>
            <a:pPr marL="457200" lvl="1">
              <a:spcBef>
                <a:spcPts val="600"/>
              </a:spcBef>
            </a:pPr>
            <a:r>
              <a:rPr lang="en-US" dirty="0"/>
              <a:t>Embed a python expression inside braces.</a:t>
            </a:r>
          </a:p>
          <a:p>
            <a:pPr lvl="1">
              <a:spcBef>
                <a:spcPts val="600"/>
              </a:spcBef>
            </a:pPr>
            <a:endParaRPr lang="en-US" dirty="0"/>
          </a:p>
          <a:p>
            <a:pPr marL="457200" lvl="1" indent="0">
              <a:spcBef>
                <a:spcPts val="600"/>
              </a:spcBef>
              <a:buNone/>
            </a:pPr>
            <a:endParaRPr lang="en-US" dirty="0"/>
          </a:p>
          <a:p>
            <a:pPr>
              <a:spcBef>
                <a:spcPts val="600"/>
              </a:spcBef>
            </a:pPr>
            <a:r>
              <a:rPr lang="en-US" b="1" dirty="0"/>
              <a:t>String formats may be embedded</a:t>
            </a:r>
          </a:p>
          <a:p>
            <a:pPr marL="457200" lvl="1">
              <a:spcBef>
                <a:spcPts val="600"/>
              </a:spcBef>
            </a:pPr>
            <a:r>
              <a:rPr lang="en-US" dirty="0"/>
              <a:t>Syntax is </a:t>
            </a:r>
            <a:r>
              <a:rPr lang="en-US" dirty="0">
                <a:latin typeface="Courier New"/>
                <a:cs typeface="Courier New"/>
              </a:rPr>
              <a:t>{value:{width}.{precision}}</a:t>
            </a:r>
          </a:p>
          <a:p>
            <a:pPr marL="457200" lvl="1">
              <a:spcBef>
                <a:spcPts val="600"/>
              </a:spcBef>
            </a:pPr>
            <a:r>
              <a:rPr lang="en-US" dirty="0"/>
              <a:t>This is the planets example rewritten to use an f-string.</a:t>
            </a:r>
          </a:p>
          <a:p>
            <a:endParaRPr lang="en-GB" dirty="0"/>
          </a:p>
        </p:txBody>
      </p:sp>
      <p:sp>
        <p:nvSpPr>
          <p:cNvPr id="4" name="Slide Number Placeholder 3">
            <a:extLst>
              <a:ext uri="{FF2B5EF4-FFF2-40B4-BE49-F238E27FC236}">
                <a16:creationId xmlns:a16="http://schemas.microsoft.com/office/drawing/2014/main" id="{B5736368-8C9A-C1B1-18AD-AF7378B31D1A}"/>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4">
            <a:extLst>
              <a:ext uri="{FF2B5EF4-FFF2-40B4-BE49-F238E27FC236}">
                <a16:creationId xmlns:a16="http://schemas.microsoft.com/office/drawing/2014/main" id="{9F1210FD-21CB-636D-4E68-7486A5B3AB73}"/>
              </a:ext>
            </a:extLst>
          </p:cNvPr>
          <p:cNvSpPr txBox="1">
            <a:spLocks noChangeArrowheads="1"/>
          </p:cNvSpPr>
          <p:nvPr/>
        </p:nvSpPr>
        <p:spPr bwMode="auto">
          <a:xfrm>
            <a:off x="1002056" y="3376282"/>
            <a:ext cx="4783602"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dirty="0">
                <a:solidFill>
                  <a:schemeClr val="bg1"/>
                </a:solidFill>
                <a:latin typeface="Consolas" panose="020B0609020204030204" pitchFamily="49" charset="0"/>
                <a:cs typeface="Consolas" panose="020B0609020204030204" pitchFamily="49" charset="0"/>
              </a:rPr>
              <a:t> = ['Tom', 'Harry', 'Jane', </a:t>
            </a:r>
            <a:r>
              <a:rPr lang="en-GB" altLang="en-US" sz="1600" b="1" dirty="0">
                <a:solidFill>
                  <a:schemeClr val="accent2"/>
                </a:solidFill>
                <a:latin typeface="Consolas" panose="020B0609020204030204" pitchFamily="49" charset="0"/>
                <a:cs typeface="Consolas" panose="020B0609020204030204" pitchFamily="49" charset="0"/>
              </a:rPr>
              <a:t>'Mary</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dirty="0" err="1">
                <a:solidFill>
                  <a:schemeClr val="bg1"/>
                </a:solidFill>
                <a:latin typeface="Consolas" panose="020B0609020204030204" pitchFamily="49" charset="0"/>
                <a:cs typeface="Consolas" panose="020B0609020204030204" pitchFamily="49" charset="0"/>
              </a:rPr>
              <a:t>f"The</a:t>
            </a:r>
            <a:r>
              <a:rPr lang="en-GB" altLang="en-US" sz="1600" dirty="0">
                <a:solidFill>
                  <a:schemeClr val="bg1"/>
                </a:solidFill>
                <a:latin typeface="Consolas" panose="020B0609020204030204" pitchFamily="49" charset="0"/>
                <a:cs typeface="Consolas" panose="020B0609020204030204" pitchFamily="49" charset="0"/>
              </a:rPr>
              <a:t> third member is {</a:t>
            </a: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b="1" dirty="0">
                <a:solidFill>
                  <a:schemeClr val="accent2"/>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B41AA4DC-EB78-5FC1-9CE1-36AF4C6B88B4}"/>
              </a:ext>
            </a:extLst>
          </p:cNvPr>
          <p:cNvSpPr txBox="1">
            <a:spLocks noChangeArrowheads="1"/>
          </p:cNvSpPr>
          <p:nvPr/>
        </p:nvSpPr>
        <p:spPr bwMode="auto">
          <a:xfrm>
            <a:off x="1002055" y="5306220"/>
            <a:ext cx="6371333"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a:t>
            </a:r>
            <a:r>
              <a:rPr lang="en-GB" altLang="en-US" sz="1600" b="1" dirty="0">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:2d}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:&lt;10s}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:06.2f} Gm")</a:t>
            </a:r>
          </a:p>
        </p:txBody>
      </p:sp>
    </p:spTree>
    <p:extLst>
      <p:ext uri="{BB962C8B-B14F-4D97-AF65-F5344CB8AC3E}">
        <p14:creationId xmlns:p14="http://schemas.microsoft.com/office/powerpoint/2010/main" val="280457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36D3-39D0-7E94-F402-664110EEC5AD}"/>
              </a:ext>
            </a:extLst>
          </p:cNvPr>
          <p:cNvSpPr>
            <a:spLocks noGrp="1"/>
          </p:cNvSpPr>
          <p:nvPr>
            <p:ph type="ctrTitle"/>
          </p:nvPr>
        </p:nvSpPr>
        <p:spPr/>
        <p:txBody>
          <a:bodyPr/>
          <a:lstStyle/>
          <a:p>
            <a:r>
              <a:rPr lang="en-GB" dirty="0"/>
              <a:t>Literal String Interpolation – with expressions</a:t>
            </a:r>
          </a:p>
        </p:txBody>
      </p:sp>
      <p:sp>
        <p:nvSpPr>
          <p:cNvPr id="3" name="Text Placeholder 2">
            <a:extLst>
              <a:ext uri="{FF2B5EF4-FFF2-40B4-BE49-F238E27FC236}">
                <a16:creationId xmlns:a16="http://schemas.microsoft.com/office/drawing/2014/main" id="{BDE3E468-767F-DB6C-C55C-2424D8217CEB}"/>
              </a:ext>
            </a:extLst>
          </p:cNvPr>
          <p:cNvSpPr>
            <a:spLocks noGrp="1"/>
          </p:cNvSpPr>
          <p:nvPr>
            <p:ph type="body" sz="quarter" idx="14"/>
          </p:nvPr>
        </p:nvSpPr>
        <p:spPr/>
        <p:txBody>
          <a:bodyPr/>
          <a:lstStyle/>
          <a:p>
            <a:r>
              <a:rPr lang="en-GB" dirty="0"/>
              <a:t>Any valid Python expression can be used in f-string braces:</a:t>
            </a:r>
          </a:p>
          <a:p>
            <a:endParaRPr lang="en-GB" dirty="0"/>
          </a:p>
          <a:p>
            <a:endParaRPr lang="en-GB" dirty="0"/>
          </a:p>
          <a:p>
            <a:endParaRPr lang="en-GB" dirty="0"/>
          </a:p>
          <a:p>
            <a:endParaRPr lang="en-GB" dirty="0"/>
          </a:p>
          <a:p>
            <a:endParaRPr lang="en-GB" dirty="0"/>
          </a:p>
          <a:p>
            <a:r>
              <a:rPr lang="en-GB" b="1" dirty="0"/>
              <a:t>And can also be combined with raw strings:</a:t>
            </a:r>
          </a:p>
          <a:p>
            <a:endParaRPr lang="en-GB" dirty="0"/>
          </a:p>
          <a:p>
            <a:endParaRPr lang="en-GB" dirty="0"/>
          </a:p>
          <a:p>
            <a:endParaRPr lang="en-GB" dirty="0"/>
          </a:p>
          <a:p>
            <a:r>
              <a:rPr lang="en-GB" b="1" dirty="0"/>
              <a:t>Use f-strings with Unicode text – they are not supported in byte objects</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D8325576-16CA-1473-EF7D-A5BDE597E570}"/>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Rectangle 4">
            <a:extLst>
              <a:ext uri="{FF2B5EF4-FFF2-40B4-BE49-F238E27FC236}">
                <a16:creationId xmlns:a16="http://schemas.microsoft.com/office/drawing/2014/main" id="{A622BC0E-7C3F-5D52-369D-7E32556FCDA9}"/>
              </a:ext>
            </a:extLst>
          </p:cNvPr>
          <p:cNvSpPr txBox="1">
            <a:spLocks noChangeArrowheads="1"/>
          </p:cNvSpPr>
          <p:nvPr/>
        </p:nvSpPr>
        <p:spPr bwMode="auto">
          <a:xfrm>
            <a:off x="744500" y="2141842"/>
            <a:ext cx="6846544"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names = ["Tom", "Harry", "Jane", "Mary"]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suffix = ["</a:t>
            </a:r>
            <a:r>
              <a:rPr lang="en-GB" altLang="en-US" sz="1600" dirty="0" err="1">
                <a:solidFill>
                  <a:schemeClr val="bg1"/>
                </a:solidFill>
                <a:latin typeface="Consolas" panose="020B0609020204030204" pitchFamily="49" charset="0"/>
                <a:cs typeface="Consolas" panose="020B0609020204030204" pitchFamily="49" charset="0"/>
              </a:rPr>
              <a:t>st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rd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th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n =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b="1" dirty="0">
                <a:solidFill>
                  <a:srgbClr val="FFFF00"/>
                </a:solidFill>
                <a:latin typeface="Consolas" panose="020B0609020204030204" pitchFamily="49" charset="0"/>
                <a:cs typeface="Consolas" panose="020B0609020204030204" pitchFamily="49" charset="0"/>
              </a:rPr>
              <a:t>f</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str(n+1) + suffix[n]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len</a:t>
            </a:r>
            <a:r>
              <a:rPr lang="en-GB" altLang="en-US" sz="1600" b="1" dirty="0">
                <a:solidFill>
                  <a:schemeClr val="accent2"/>
                </a:solidFill>
                <a:latin typeface="Consolas" panose="020B0609020204030204" pitchFamily="49" charset="0"/>
                <a:cs typeface="Consolas" panose="020B0609020204030204" pitchFamily="49" charset="0"/>
              </a:rPr>
              <a:t>(names)} is {names[n]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print(s)</a:t>
            </a:r>
          </a:p>
        </p:txBody>
      </p:sp>
      <p:sp>
        <p:nvSpPr>
          <p:cNvPr id="6" name="Rectangle 4">
            <a:extLst>
              <a:ext uri="{FF2B5EF4-FFF2-40B4-BE49-F238E27FC236}">
                <a16:creationId xmlns:a16="http://schemas.microsoft.com/office/drawing/2014/main" id="{A6880DE0-27FE-CCD3-74E1-1A5023CF38E8}"/>
              </a:ext>
            </a:extLst>
          </p:cNvPr>
          <p:cNvSpPr txBox="1">
            <a:spLocks noChangeArrowheads="1"/>
          </p:cNvSpPr>
          <p:nvPr/>
        </p:nvSpPr>
        <p:spPr bwMode="auto">
          <a:xfrm>
            <a:off x="750596" y="4502677"/>
            <a:ext cx="3402304"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drive = "C:"</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path = </a:t>
            </a:r>
            <a:r>
              <a:rPr lang="en-GB" altLang="en-US" sz="1600" b="1" dirty="0" err="1">
                <a:solidFill>
                  <a:srgbClr val="FFFF00"/>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"{drive}\{</a:t>
            </a: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9A7947D5-E1FE-E297-DCC3-93F3ED0AA5D0}"/>
              </a:ext>
            </a:extLst>
          </p:cNvPr>
          <p:cNvSpPr txBox="1"/>
          <p:nvPr/>
        </p:nvSpPr>
        <p:spPr>
          <a:xfrm>
            <a:off x="5232675" y="3851521"/>
            <a:ext cx="2356845" cy="369332"/>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2nd of 4 is Harry</a:t>
            </a:r>
          </a:p>
        </p:txBody>
      </p:sp>
    </p:spTree>
    <p:extLst>
      <p:ext uri="{BB962C8B-B14F-4D97-AF65-F5344CB8AC3E}">
        <p14:creationId xmlns:p14="http://schemas.microsoft.com/office/powerpoint/2010/main" val="187932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43FCE1-3862-7E82-6507-59C024C39512}"/>
              </a:ext>
            </a:extLst>
          </p:cNvPr>
          <p:cNvSpPr>
            <a:spLocks noGrp="1"/>
          </p:cNvSpPr>
          <p:nvPr>
            <p:ph type="ctrTitle"/>
          </p:nvPr>
        </p:nvSpPr>
        <p:spPr/>
        <p:txBody>
          <a:bodyPr/>
          <a:lstStyle/>
          <a:p>
            <a:r>
              <a:rPr lang="en-GB" dirty="0"/>
              <a:t>Slicing a string</a:t>
            </a:r>
          </a:p>
        </p:txBody>
      </p:sp>
      <p:sp>
        <p:nvSpPr>
          <p:cNvPr id="8" name="Text Placeholder 7">
            <a:extLst>
              <a:ext uri="{FF2B5EF4-FFF2-40B4-BE49-F238E27FC236}">
                <a16:creationId xmlns:a16="http://schemas.microsoft.com/office/drawing/2014/main" id="{30145882-01BD-AA5D-C8AE-F7393F5CD6D3}"/>
              </a:ext>
            </a:extLst>
          </p:cNvPr>
          <p:cNvSpPr>
            <a:spLocks noGrp="1"/>
          </p:cNvSpPr>
          <p:nvPr>
            <p:ph type="body" sz="quarter" idx="13"/>
          </p:nvPr>
        </p:nvSpPr>
        <p:spPr/>
        <p:txBody>
          <a:bodyPr/>
          <a:lstStyle/>
          <a:p>
            <a:r>
              <a:rPr lang="en-GB" b="1" dirty="0"/>
              <a:t>A Python string is an immutable sequence type.</a:t>
            </a:r>
          </a:p>
          <a:p>
            <a:pPr marL="285750" indent="-285750">
              <a:buFont typeface="Arial" panose="020B0604020202020204" pitchFamily="34" charset="0"/>
              <a:buChar char="•"/>
            </a:pPr>
            <a:r>
              <a:rPr lang="en-GB" dirty="0"/>
              <a:t>Slicing is the same for all sequence types.</a:t>
            </a:r>
          </a:p>
          <a:p>
            <a:r>
              <a:rPr lang="en-GB" b="1" dirty="0"/>
              <a:t>Slice by start and end+1 position.</a:t>
            </a:r>
          </a:p>
          <a:p>
            <a:pPr marL="285750" indent="-285750">
              <a:buFont typeface="Arial" panose="020B0604020202020204" pitchFamily="34" charset="0"/>
              <a:buChar char="•"/>
            </a:pPr>
            <a:r>
              <a:rPr lang="en-GB" dirty="0"/>
              <a:t>Counting from zero on </a:t>
            </a:r>
            <a:r>
              <a:rPr lang="en-GB" dirty="0" err="1"/>
              <a:t>lhs</a:t>
            </a:r>
            <a:r>
              <a:rPr lang="en-GB" dirty="0"/>
              <a:t>, from -1 on </a:t>
            </a:r>
            <a:r>
              <a:rPr lang="en-GB" dirty="0" err="1"/>
              <a:t>rhs</a:t>
            </a:r>
            <a:r>
              <a:rPr lang="en-GB" dirty="0"/>
              <a:t>.</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Start and end positions may be defaulted.</a:t>
            </a:r>
          </a:p>
          <a:p>
            <a:endParaRPr lang="en-GB" dirty="0"/>
          </a:p>
        </p:txBody>
      </p:sp>
      <p:pic>
        <p:nvPicPr>
          <p:cNvPr id="10" name="Content Placeholder 9" descr="A blue and yellow parrot with its beak open&#10;&#10;AI-generated content may be incorrect.">
            <a:extLst>
              <a:ext uri="{FF2B5EF4-FFF2-40B4-BE49-F238E27FC236}">
                <a16:creationId xmlns:a16="http://schemas.microsoft.com/office/drawing/2014/main" id="{3F2308B5-92A2-5629-87E6-522E3A3BA7F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600828" y="4666944"/>
            <a:ext cx="2667372" cy="2191056"/>
          </a:xfrm>
        </p:spPr>
      </p:pic>
      <p:sp>
        <p:nvSpPr>
          <p:cNvPr id="4" name="Slide Number Placeholder 3">
            <a:extLst>
              <a:ext uri="{FF2B5EF4-FFF2-40B4-BE49-F238E27FC236}">
                <a16:creationId xmlns:a16="http://schemas.microsoft.com/office/drawing/2014/main" id="{21564FF2-6775-CEA0-A125-E60E0FDF2F4B}"/>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11" name="Text Box 9">
            <a:extLst>
              <a:ext uri="{FF2B5EF4-FFF2-40B4-BE49-F238E27FC236}">
                <a16:creationId xmlns:a16="http://schemas.microsoft.com/office/drawing/2014/main" id="{C9A8D9FE-40FB-0468-FAB5-909743256BB7}"/>
              </a:ext>
            </a:extLst>
          </p:cNvPr>
          <p:cNvSpPr txBox="1">
            <a:spLocks noChangeArrowheads="1"/>
          </p:cNvSpPr>
          <p:nvPr/>
        </p:nvSpPr>
        <p:spPr bwMode="auto">
          <a:xfrm>
            <a:off x="8912575" y="6397179"/>
            <a:ext cx="1824538" cy="338554"/>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lIns="91440" tIns="45720" rIns="91440" bIns="45720" anchor="t">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i="1" dirty="0">
                <a:latin typeface="Arial"/>
                <a:cs typeface="Arial"/>
              </a:rPr>
              <a:t>Beautiful plumage</a:t>
            </a:r>
            <a:endParaRPr lang="en-US" dirty="0" err="1"/>
          </a:p>
        </p:txBody>
      </p:sp>
      <p:sp>
        <p:nvSpPr>
          <p:cNvPr id="14" name="Rectangle 4">
            <a:extLst>
              <a:ext uri="{FF2B5EF4-FFF2-40B4-BE49-F238E27FC236}">
                <a16:creationId xmlns:a16="http://schemas.microsoft.com/office/drawing/2014/main" id="{6AE2A900-FE3C-D149-5768-2ABA16ABA9FC}"/>
              </a:ext>
            </a:extLst>
          </p:cNvPr>
          <p:cNvSpPr txBox="1">
            <a:spLocks noChangeArrowheads="1"/>
          </p:cNvSpPr>
          <p:nvPr/>
        </p:nvSpPr>
        <p:spPr bwMode="auto">
          <a:xfrm>
            <a:off x="837149" y="3298975"/>
            <a:ext cx="51412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01234567890123456789012345678901234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"Remarkable </a:t>
            </a:r>
            <a:r>
              <a:rPr lang="en-GB" altLang="en-US" sz="1600" b="1" dirty="0">
                <a:solidFill>
                  <a:schemeClr val="accent3"/>
                </a:solidFill>
                <a:latin typeface="Consolas" panose="020B0609020204030204" pitchFamily="49" charset="0"/>
                <a:cs typeface="Consolas" panose="020B0609020204030204" pitchFamily="49" charset="0"/>
              </a:rPr>
              <a:t>bir</a:t>
            </a:r>
            <a:r>
              <a:rPr lang="en-GB" altLang="en-US" sz="1600" dirty="0">
                <a:solidFill>
                  <a:schemeClr val="bg1"/>
                </a:solidFill>
                <a:latin typeface="Consolas" panose="020B0609020204030204" pitchFamily="49" charset="0"/>
                <a:cs typeface="Consolas" panose="020B0609020204030204" pitchFamily="49" charset="0"/>
              </a:rPr>
              <a:t>d, the Norwegi</a:t>
            </a:r>
            <a:r>
              <a:rPr lang="en-GB" altLang="en-US" sz="1600" b="1" dirty="0">
                <a:solidFill>
                  <a:schemeClr val="accent2"/>
                </a:solidFill>
                <a:latin typeface="Consolas" panose="020B0609020204030204" pitchFamily="49" charset="0"/>
                <a:cs typeface="Consolas" panose="020B0609020204030204" pitchFamily="49" charset="0"/>
              </a:rPr>
              <a:t>an Blu</a:t>
            </a:r>
            <a:r>
              <a:rPr lang="en-GB" altLang="en-US" sz="1600" dirty="0">
                <a:solidFill>
                  <a:schemeClr val="bg1"/>
                </a:solidFill>
                <a:latin typeface="Consolas" panose="020B0609020204030204" pitchFamily="49" charset="0"/>
                <a:cs typeface="Consolas" panose="020B0609020204030204" pitchFamily="49" charset="0"/>
              </a:rPr>
              <a:t>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1"/>
                </a:solidFill>
                <a:latin typeface="Consolas" panose="020B0609020204030204" pitchFamily="49" charset="0"/>
                <a:cs typeface="Consolas" panose="020B0609020204030204" pitchFamily="49" charset="0"/>
              </a:rPr>
              <a:t>11:14</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2"/>
                </a:solidFill>
                <a:latin typeface="Consolas" panose="020B0609020204030204" pitchFamily="49" charset="0"/>
                <a:cs typeface="Consolas" panose="020B0609020204030204" pitchFamily="49" charset="0"/>
              </a:rPr>
              <a:t>-7:-1</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0DFC082-3C34-7CBA-1333-A5444042E526}"/>
              </a:ext>
            </a:extLst>
          </p:cNvPr>
          <p:cNvSpPr txBox="1">
            <a:spLocks noChangeArrowheads="1"/>
          </p:cNvSpPr>
          <p:nvPr/>
        </p:nvSpPr>
        <p:spPr bwMode="auto">
          <a:xfrm>
            <a:off x="837149" y="5360207"/>
            <a:ext cx="2189080"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print(text[:14])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print(text[-7:])</a:t>
            </a:r>
          </a:p>
        </p:txBody>
      </p:sp>
      <p:sp>
        <p:nvSpPr>
          <p:cNvPr id="16" name="TextBox 15">
            <a:extLst>
              <a:ext uri="{FF2B5EF4-FFF2-40B4-BE49-F238E27FC236}">
                <a16:creationId xmlns:a16="http://schemas.microsoft.com/office/drawing/2014/main" id="{7473E0F2-F000-5160-38D6-753095C5F83A}"/>
              </a:ext>
            </a:extLst>
          </p:cNvPr>
          <p:cNvSpPr txBox="1"/>
          <p:nvPr/>
        </p:nvSpPr>
        <p:spPr>
          <a:xfrm>
            <a:off x="5978434" y="4000854"/>
            <a:ext cx="815110" cy="646331"/>
          </a:xfrm>
          <a:prstGeom prst="rect">
            <a:avLst/>
          </a:prstGeom>
          <a:solidFill>
            <a:schemeClr val="bg1"/>
          </a:solidFill>
          <a:ln>
            <a:solidFill>
              <a:schemeClr val="tx1"/>
            </a:solidFill>
          </a:ln>
        </p:spPr>
        <p:txBody>
          <a:bodyPr wrap="square" rtlCol="0">
            <a:spAutoFit/>
          </a:bodyPr>
          <a:lstStyle/>
          <a:p>
            <a:r>
              <a:rPr lang="en-GB" dirty="0" err="1"/>
              <a:t>bir</a:t>
            </a:r>
            <a:endParaRPr lang="en-GB" dirty="0"/>
          </a:p>
          <a:p>
            <a:r>
              <a:rPr lang="en-GB" dirty="0"/>
              <a:t>an Blu</a:t>
            </a:r>
          </a:p>
        </p:txBody>
      </p:sp>
      <p:sp>
        <p:nvSpPr>
          <p:cNvPr id="17" name="TextBox 16">
            <a:extLst>
              <a:ext uri="{FF2B5EF4-FFF2-40B4-BE49-F238E27FC236}">
                <a16:creationId xmlns:a16="http://schemas.microsoft.com/office/drawing/2014/main" id="{BA2DAD55-F086-741D-F991-D8248A4BC504}"/>
              </a:ext>
            </a:extLst>
          </p:cNvPr>
          <p:cNvSpPr txBox="1"/>
          <p:nvPr/>
        </p:nvSpPr>
        <p:spPr>
          <a:xfrm>
            <a:off x="3026229" y="5360207"/>
            <a:ext cx="1632858" cy="646331"/>
          </a:xfrm>
          <a:prstGeom prst="rect">
            <a:avLst/>
          </a:prstGeom>
          <a:solidFill>
            <a:schemeClr val="bg1"/>
          </a:solidFill>
          <a:ln>
            <a:solidFill>
              <a:schemeClr val="tx1"/>
            </a:solidFill>
          </a:ln>
        </p:spPr>
        <p:txBody>
          <a:bodyPr wrap="square" rtlCol="0">
            <a:spAutoFit/>
          </a:bodyPr>
          <a:lstStyle/>
          <a:p>
            <a:r>
              <a:rPr lang="en-GB" dirty="0"/>
              <a:t>Remarkable </a:t>
            </a:r>
            <a:r>
              <a:rPr lang="en-GB" dirty="0" err="1"/>
              <a:t>bir</a:t>
            </a:r>
            <a:endParaRPr lang="en-GB" dirty="0"/>
          </a:p>
          <a:p>
            <a:r>
              <a:rPr lang="en-GB" dirty="0"/>
              <a:t>an Blue</a:t>
            </a:r>
          </a:p>
        </p:txBody>
      </p:sp>
    </p:spTree>
    <p:extLst>
      <p:ext uri="{BB962C8B-B14F-4D97-AF65-F5344CB8AC3E}">
        <p14:creationId xmlns:p14="http://schemas.microsoft.com/office/powerpoint/2010/main" val="297831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8D174-FA6B-3269-63E0-07EC0A11329C}"/>
              </a:ext>
            </a:extLst>
          </p:cNvPr>
          <p:cNvSpPr>
            <a:spLocks noGrp="1"/>
          </p:cNvSpPr>
          <p:nvPr>
            <p:ph type="ctrTitle"/>
          </p:nvPr>
        </p:nvSpPr>
        <p:spPr/>
        <p:txBody>
          <a:bodyPr/>
          <a:lstStyle/>
          <a:p>
            <a:r>
              <a:rPr lang="en-GB" dirty="0"/>
              <a:t>Splitting and Joining Strings</a:t>
            </a:r>
          </a:p>
        </p:txBody>
      </p:sp>
      <p:sp>
        <p:nvSpPr>
          <p:cNvPr id="6" name="Text Placeholder 5">
            <a:extLst>
              <a:ext uri="{FF2B5EF4-FFF2-40B4-BE49-F238E27FC236}">
                <a16:creationId xmlns:a16="http://schemas.microsoft.com/office/drawing/2014/main" id="{DA3A74DF-F77B-3119-7A3D-0F716C584119}"/>
              </a:ext>
            </a:extLst>
          </p:cNvPr>
          <p:cNvSpPr>
            <a:spLocks noGrp="1"/>
          </p:cNvSpPr>
          <p:nvPr>
            <p:ph type="body" sz="quarter" idx="14"/>
          </p:nvPr>
        </p:nvSpPr>
        <p:spPr/>
        <p:txBody>
          <a:bodyPr/>
          <a:lstStyle/>
          <a:p>
            <a:r>
              <a:rPr lang="en-GB" b="1" dirty="0"/>
              <a:t>String to list - split</a:t>
            </a:r>
          </a:p>
          <a:p>
            <a:endParaRPr lang="en-GB" dirty="0"/>
          </a:p>
          <a:p>
            <a:pPr marL="285750" indent="-285750">
              <a:buFont typeface="Arial" panose="020B0604020202020204" pitchFamily="34" charset="0"/>
              <a:buChar char="•"/>
            </a:pPr>
            <a:r>
              <a:rPr lang="en-GB" dirty="0"/>
              <a:t>If </a:t>
            </a:r>
            <a:r>
              <a:rPr lang="en-GB" b="1" dirty="0">
                <a:solidFill>
                  <a:schemeClr val="accent1"/>
                </a:solidFill>
              </a:rPr>
              <a:t>separator</a:t>
            </a:r>
            <a:r>
              <a:rPr lang="en-GB" dirty="0"/>
              <a:t> is omitted, split on one or more whitespace characters.</a:t>
            </a:r>
          </a:p>
          <a:p>
            <a:pPr marL="285750" indent="-285750">
              <a:buFont typeface="Arial" panose="020B0604020202020204" pitchFamily="34" charset="0"/>
              <a:buChar char="•"/>
            </a:pPr>
            <a:r>
              <a:rPr lang="en-GB" dirty="0"/>
              <a:t>If </a:t>
            </a:r>
            <a:r>
              <a:rPr lang="en-GB" b="1" dirty="0" err="1">
                <a:solidFill>
                  <a:schemeClr val="accent2"/>
                </a:solidFill>
              </a:rPr>
              <a:t>max_splits</a:t>
            </a:r>
            <a:r>
              <a:rPr lang="en-GB" b="1" dirty="0"/>
              <a:t> </a:t>
            </a:r>
            <a:r>
              <a:rPr lang="en-GB" dirty="0"/>
              <a:t>is omitted, split the entire string.</a:t>
            </a:r>
          </a:p>
          <a:p>
            <a:pPr marL="285750" indent="-285750">
              <a:buFont typeface="Arial" panose="020B0604020202020204" pitchFamily="34" charset="0"/>
              <a:buChar char="•"/>
            </a:pPr>
            <a:r>
              <a:rPr lang="en-GB" dirty="0"/>
              <a:t>Use </a:t>
            </a:r>
            <a:r>
              <a:rPr lang="en-GB" b="1" dirty="0" err="1"/>
              <a:t>string.splitlines</a:t>
            </a:r>
            <a:r>
              <a:rPr lang="en-GB" b="1" dirty="0"/>
              <a:t>() </a:t>
            </a:r>
            <a:r>
              <a:rPr lang="en-GB" dirty="0"/>
              <a:t>to split text into lines (e.g., from files).</a:t>
            </a:r>
          </a:p>
          <a:p>
            <a:r>
              <a:rPr lang="en-GB" b="1" dirty="0"/>
              <a:t>Sequence to String - join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solidFill>
                  <a:schemeClr val="accent3"/>
                </a:solidFill>
              </a:rPr>
              <a:t>sequence</a:t>
            </a:r>
            <a:r>
              <a:rPr lang="en-GB" dirty="0"/>
              <a:t> can be a string, list or a tuple.</a:t>
            </a:r>
          </a:p>
          <a:p>
            <a:endParaRPr lang="en-GB" dirty="0"/>
          </a:p>
        </p:txBody>
      </p:sp>
      <p:sp>
        <p:nvSpPr>
          <p:cNvPr id="4" name="Slide Number Placeholder 3">
            <a:extLst>
              <a:ext uri="{FF2B5EF4-FFF2-40B4-BE49-F238E27FC236}">
                <a16:creationId xmlns:a16="http://schemas.microsoft.com/office/drawing/2014/main" id="{9B9104E9-C211-FBCA-ABCE-A777E51238C7}"/>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EE844F7F-E5A6-CC78-362B-37F1BE7787C5}"/>
              </a:ext>
            </a:extLst>
          </p:cNvPr>
          <p:cNvSpPr txBox="1">
            <a:spLocks noGrp="1" noChangeArrowheads="1"/>
          </p:cNvSpPr>
          <p:nvPr>
            <p:ph type="body" sz="quarter" idx="15"/>
          </p:nvPr>
        </p:nvSpPr>
        <p:spPr bwMode="auto">
          <a:xfrm>
            <a:off x="6230620" y="2110447"/>
            <a:ext cx="4955540"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a:t>
            </a:r>
            <a:r>
              <a:rPr lang="en-GB" altLang="en-US" sz="1600" b="1" dirty="0">
                <a:solidFill>
                  <a:schemeClr val="accent1"/>
                </a:solidFill>
                <a:latin typeface="Consolas" panose="020B0609020204030204" pitchFamily="49" charset="0"/>
                <a:cs typeface="Consolas" panose="020B0609020204030204" pitchFamily="49" charset="0"/>
              </a:rPr>
              <a:t>root</a:t>
            </a:r>
            <a:r>
              <a:rPr lang="en-GB" altLang="en-US" sz="1600" dirty="0">
                <a:solidFill>
                  <a:schemeClr val="bg1"/>
                </a:solidFill>
                <a:latin typeface="Consolas" panose="020B0609020204030204" pitchFamily="49" charset="0"/>
                <a:cs typeface="Consolas" panose="020B0609020204030204" pitchFamily="49" charset="0"/>
              </a:rPr>
              <a:t>::0:0:</a:t>
            </a:r>
            <a:r>
              <a:rPr lang="en-GB" altLang="en-US" sz="1600" b="1" dirty="0">
                <a:solidFill>
                  <a:schemeClr val="accent2"/>
                </a:solidFill>
                <a:latin typeface="Consolas" panose="020B0609020204030204" pitchFamily="49" charset="0"/>
                <a:cs typeface="Consolas" panose="020B0609020204030204" pitchFamily="49" charset="0"/>
              </a:rPr>
              <a:t>superuser</a:t>
            </a:r>
            <a:r>
              <a:rPr lang="en-GB" altLang="en-US" sz="1600" dirty="0">
                <a:solidFill>
                  <a:schemeClr val="bg1"/>
                </a:solidFill>
                <a:latin typeface="Consolas" panose="020B0609020204030204" pitchFamily="49" charset="0"/>
                <a:cs typeface="Consolas" panose="020B0609020204030204" pitchFamily="49" charset="0"/>
              </a:rPr>
              <a:t>:/root:/bin/</a:t>
            </a:r>
            <a:r>
              <a:rPr lang="en-GB" altLang="en-US" sz="1600" dirty="0" err="1">
                <a:solidFill>
                  <a:schemeClr val="bg1"/>
                </a:solidFill>
                <a:latin typeface="Consolas" panose="020B0609020204030204" pitchFamily="49" charset="0"/>
                <a:cs typeface="Consolas" panose="020B0609020204030204" pitchFamily="49" charset="0"/>
              </a:rPr>
              <a:t>sh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line.split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brian</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4</a:t>
            </a:r>
            <a:r>
              <a:rPr lang="en-GB" altLang="en-US" sz="1600" dirty="0">
                <a:solidFill>
                  <a:schemeClr val="bg1"/>
                </a:solidFill>
                <a:latin typeface="Consolas" panose="020B0609020204030204" pitchFamily="49" charset="0"/>
                <a:cs typeface="Consolas" panose="020B0609020204030204" pitchFamily="49" charset="0"/>
              </a:rPr>
              <a:t>] = "superuser – NOT the Messiah"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line = ":".join(</a:t>
            </a: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print(line)</a:t>
            </a:r>
          </a:p>
        </p:txBody>
      </p:sp>
      <p:sp>
        <p:nvSpPr>
          <p:cNvPr id="11" name="Rectangle 4">
            <a:extLst>
              <a:ext uri="{FF2B5EF4-FFF2-40B4-BE49-F238E27FC236}">
                <a16:creationId xmlns:a16="http://schemas.microsoft.com/office/drawing/2014/main" id="{F6D60B97-9FE2-ACA9-5E94-392697608926}"/>
              </a:ext>
            </a:extLst>
          </p:cNvPr>
          <p:cNvSpPr txBox="1">
            <a:spLocks noChangeArrowheads="1"/>
          </p:cNvSpPr>
          <p:nvPr/>
        </p:nvSpPr>
        <p:spPr bwMode="auto">
          <a:xfrm>
            <a:off x="812373" y="2110447"/>
            <a:ext cx="4628308"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string.split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separator</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err="1">
                <a:solidFill>
                  <a:schemeClr val="accent2"/>
                </a:solidFill>
                <a:latin typeface="Consolas" panose="020B0609020204030204" pitchFamily="49" charset="0"/>
                <a:cs typeface="Consolas" panose="020B0609020204030204" pitchFamily="49" charset="0"/>
              </a:rPr>
              <a:t>max_splits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2" name="Rectangle 4">
            <a:extLst>
              <a:ext uri="{FF2B5EF4-FFF2-40B4-BE49-F238E27FC236}">
                <a16:creationId xmlns:a16="http://schemas.microsoft.com/office/drawing/2014/main" id="{E0DDE4AF-BD89-06E7-A3D8-7C0B63D97FCB}"/>
              </a:ext>
            </a:extLst>
          </p:cNvPr>
          <p:cNvSpPr txBox="1">
            <a:spLocks noChangeArrowheads="1"/>
          </p:cNvSpPr>
          <p:nvPr/>
        </p:nvSpPr>
        <p:spPr bwMode="auto">
          <a:xfrm>
            <a:off x="812373" y="4738812"/>
            <a:ext cx="2863515"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separator.join</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sequence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D8A79125-4B8D-C1CA-6C59-878FE28D2988}"/>
              </a:ext>
            </a:extLst>
          </p:cNvPr>
          <p:cNvSpPr txBox="1"/>
          <p:nvPr/>
        </p:nvSpPr>
        <p:spPr>
          <a:xfrm>
            <a:off x="6230620" y="4516732"/>
            <a:ext cx="4955540" cy="338554"/>
          </a:xfrm>
          <a:prstGeom prst="rect">
            <a:avLst/>
          </a:prstGeom>
          <a:solidFill>
            <a:schemeClr val="bg1"/>
          </a:solidFill>
          <a:ln>
            <a:solidFill>
              <a:schemeClr val="tx1"/>
            </a:solidFill>
          </a:ln>
        </p:spPr>
        <p:txBody>
          <a:bodyPr wrap="square" rtlCol="0">
            <a:spAutoFit/>
          </a:bodyPr>
          <a:lstStyle/>
          <a:p>
            <a:r>
              <a:rPr lang="nl-NL" sz="1600" dirty="0"/>
              <a:t>brian::0:0:superuser - NOT the Messiah:/root:/bin/sh</a:t>
            </a:r>
            <a:endParaRPr lang="en-GB" sz="1600" dirty="0"/>
          </a:p>
        </p:txBody>
      </p:sp>
    </p:spTree>
    <p:extLst>
      <p:ext uri="{BB962C8B-B14F-4D97-AF65-F5344CB8AC3E}">
        <p14:creationId xmlns:p14="http://schemas.microsoft.com/office/powerpoint/2010/main" val="51958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of the following correctly creates a multi-line string?</a:t>
            </a:r>
          </a:p>
          <a:p>
            <a:pPr marL="538163" indent="-274638">
              <a:buFont typeface="+mj-lt"/>
              <a:buAutoNum type="alphaLcPeriod"/>
            </a:pPr>
            <a:r>
              <a:rPr lang="en-GB" dirty="0"/>
              <a:t>'This is a string\</a:t>
            </a:r>
            <a:r>
              <a:rPr lang="en-GB" dirty="0" err="1"/>
              <a:t>nwith</a:t>
            </a:r>
            <a:r>
              <a:rPr lang="en-GB" dirty="0"/>
              <a:t> multiple lines’</a:t>
            </a:r>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dirty="0"/>
              <a:t>str(</a:t>
            </a: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r>
              <a:rPr lang="en-GB" dirty="0"/>
              <a:t>) </a:t>
            </a:r>
          </a:p>
          <a:p>
            <a:pPr marL="263525" indent="-263525">
              <a:buFont typeface="+mj-lt"/>
              <a:buAutoNum type="arabicPeriod" startAt="2"/>
            </a:pPr>
            <a:r>
              <a:rPr lang="en-GB" b="1" dirty="0"/>
              <a:t>What is the output of the following code?</a:t>
            </a:r>
          </a:p>
          <a:p>
            <a:pPr marL="263525" indent="-263525">
              <a:buFont typeface="+mj-lt"/>
              <a:buAutoNum type="arabicPeriod" startAt="2"/>
            </a:pPr>
            <a:endParaRPr lang="en-GB" b="1" dirty="0"/>
          </a:p>
          <a:p>
            <a:pPr marL="538163" indent="-274638">
              <a:buFont typeface="+mj-lt"/>
              <a:buAutoNum type="alphaLcPeriod"/>
            </a:pPr>
            <a:r>
              <a:rPr lang="en-GB" dirty="0" err="1"/>
              <a:t>TypeError</a:t>
            </a:r>
            <a:r>
              <a:rPr lang="en-GB" dirty="0"/>
              <a:t>: Literal ’str’ object is not </a:t>
            </a:r>
            <a:r>
              <a:rPr lang="en-GB" dirty="0" err="1"/>
              <a:t>subscriptable</a:t>
            </a:r>
            <a:endParaRPr lang="en-GB" dirty="0"/>
          </a:p>
          <a:p>
            <a:pPr marL="538163" indent="-274638">
              <a:buFont typeface="+mj-lt"/>
              <a:buAutoNum type="alphaLcPeriod"/>
            </a:pPr>
            <a:r>
              <a:rPr lang="en-GB" dirty="0"/>
              <a:t>n</a:t>
            </a:r>
          </a:p>
          <a:p>
            <a:pPr marL="538163" indent="-274638">
              <a:buFont typeface="+mj-lt"/>
              <a:buAutoNum type="alphaLcPeriod"/>
            </a:pPr>
            <a:r>
              <a:rPr lang="en-GB" dirty="0"/>
              <a:t>o</a:t>
            </a:r>
          </a:p>
          <a:p>
            <a:pPr marL="538163" indent="-274638">
              <a:buFont typeface="+mj-lt"/>
              <a:buAutoNum type="alphaLcPeriod"/>
            </a:pPr>
            <a:r>
              <a:rPr lang="en-GB" dirty="0"/>
              <a:t>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18</a:t>
            </a:fld>
            <a:endParaRPr lang="en-US" dirty="0"/>
          </a:p>
        </p:txBody>
      </p:sp>
      <p:sp>
        <p:nvSpPr>
          <p:cNvPr id="2" name="Rectangle 4">
            <a:extLst>
              <a:ext uri="{FF2B5EF4-FFF2-40B4-BE49-F238E27FC236}">
                <a16:creationId xmlns:a16="http://schemas.microsoft.com/office/drawing/2014/main" id="{44D489C2-E5EF-0563-F9AE-A62D46A7312E}"/>
              </a:ext>
            </a:extLst>
          </p:cNvPr>
          <p:cNvSpPr txBox="1">
            <a:spLocks noChangeArrowheads="1"/>
          </p:cNvSpPr>
          <p:nvPr/>
        </p:nvSpPr>
        <p:spPr bwMode="auto">
          <a:xfrm>
            <a:off x="830153" y="4411687"/>
            <a:ext cx="2341291"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print("Python"[-1])</a:t>
            </a:r>
          </a:p>
        </p:txBody>
      </p:sp>
    </p:spTree>
    <p:extLst>
      <p:ext uri="{BB962C8B-B14F-4D97-AF65-F5344CB8AC3E}">
        <p14:creationId xmlns:p14="http://schemas.microsoft.com/office/powerpoint/2010/main" val="291744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following code print?</a:t>
            </a:r>
          </a:p>
          <a:p>
            <a:pPr marL="263525" indent="-263525">
              <a:buFont typeface="+mj-lt"/>
              <a:buAutoNum type="arabicPeriod" startAt="3"/>
            </a:pPr>
            <a:endParaRPr lang="en-GB" b="1" dirty="0"/>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263525" indent="-263525">
              <a:buFont typeface="+mj-lt"/>
              <a:buAutoNum type="arabicPeriod" startAt="4"/>
            </a:pPr>
            <a:r>
              <a:rPr lang="en-GB" b="1" dirty="0"/>
              <a:t>Which statement about f-strings is true?</a:t>
            </a:r>
          </a:p>
          <a:p>
            <a:pPr marL="606425" indent="-342900">
              <a:buFont typeface="+mj-lt"/>
              <a:buAutoNum type="alphaLcPeriod"/>
            </a:pPr>
            <a:r>
              <a:rPr lang="en-GB" dirty="0"/>
              <a:t>They can include variables and expressions inside {}</a:t>
            </a:r>
          </a:p>
          <a:p>
            <a:pPr marL="606425" indent="-342900">
              <a:buFont typeface="+mj-lt"/>
              <a:buAutoNum type="alphaLcPeriod"/>
            </a:pPr>
            <a:r>
              <a:rPr lang="en-GB" dirty="0"/>
              <a:t>They can contain literal text</a:t>
            </a:r>
          </a:p>
          <a:p>
            <a:pPr marL="606425" indent="-342900">
              <a:buFont typeface="+mj-lt"/>
              <a:buAutoNum type="alphaLcPeriod"/>
            </a:pPr>
            <a:r>
              <a:rPr lang="en-GB" dirty="0"/>
              <a:t>They automatically escape all special characters</a:t>
            </a:r>
          </a:p>
          <a:p>
            <a:pPr marL="606425" indent="-342900">
              <a:buFont typeface="+mj-lt"/>
              <a:buAutoNum type="alphaLcPeriod"/>
            </a:pPr>
            <a:r>
              <a:rPr lang="en-GB" dirty="0"/>
              <a:t>They can be used with byte objects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
        <p:nvSpPr>
          <p:cNvPr id="2" name="Rectangle 4">
            <a:extLst>
              <a:ext uri="{FF2B5EF4-FFF2-40B4-BE49-F238E27FC236}">
                <a16:creationId xmlns:a16="http://schemas.microsoft.com/office/drawing/2014/main" id="{962EFCFA-537E-6ABA-3B47-DF4735333DFA}"/>
              </a:ext>
            </a:extLst>
          </p:cNvPr>
          <p:cNvSpPr txBox="1">
            <a:spLocks noChangeArrowheads="1"/>
          </p:cNvSpPr>
          <p:nvPr/>
        </p:nvSpPr>
        <p:spPr bwMode="auto">
          <a:xfrm>
            <a:off x="792053" y="2098255"/>
            <a:ext cx="3914059"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print("hello </a:t>
            </a:r>
            <a:r>
              <a:rPr lang="en-GB" altLang="en-US" sz="1600" dirty="0" err="1">
                <a:solidFill>
                  <a:schemeClr val="bg1"/>
                </a:solidFill>
                <a:latin typeface="Consolas" panose="020B0609020204030204" pitchFamily="49" charset="0"/>
                <a:cs typeface="Consolas" panose="020B0609020204030204" pitchFamily="49" charset="0"/>
              </a:rPr>
              <a:t>world".capitalize</a:t>
            </a:r>
            <a:r>
              <a:rPr lang="en-GB" alt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2388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098-A3A8-149C-7237-526FAFD9E4CF}"/>
              </a:ext>
            </a:extLst>
          </p:cNvPr>
          <p:cNvSpPr>
            <a:spLocks noGrp="1"/>
          </p:cNvSpPr>
          <p:nvPr>
            <p:ph type="ctrTitle"/>
          </p:nvPr>
        </p:nvSpPr>
        <p:spPr/>
        <p:txBody>
          <a:bodyPr/>
          <a:lstStyle/>
          <a:p>
            <a:r>
              <a:rPr lang="en-GB" dirty="0"/>
              <a:t>Learning Objectives</a:t>
            </a:r>
          </a:p>
        </p:txBody>
      </p:sp>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you will be able to:</a:t>
            </a:r>
          </a:p>
          <a:p>
            <a:pPr marL="285750" indent="-285750">
              <a:buFont typeface="Arial" panose="020B0604020202020204" pitchFamily="34" charset="0"/>
              <a:buChar char="•"/>
            </a:pPr>
            <a:r>
              <a:rPr lang="en-GB" sz="1600" dirty="0"/>
              <a:t>Explain how Python represents strings as Unicode text.</a:t>
            </a:r>
          </a:p>
          <a:p>
            <a:pPr marL="285750" indent="-285750">
              <a:buFont typeface="Arial" panose="020B0604020202020204" pitchFamily="34" charset="0"/>
              <a:buChar char="•"/>
            </a:pPr>
            <a:r>
              <a:rPr lang="en-GB" sz="1600" dirty="0"/>
              <a:t>Use escape sequences and triple quotes to handle special and multi-line text.</a:t>
            </a:r>
          </a:p>
          <a:p>
            <a:pPr marL="285750" indent="-285750">
              <a:buFont typeface="Arial" panose="020B0604020202020204" pitchFamily="34" charset="0"/>
              <a:buChar char="•"/>
            </a:pPr>
            <a:r>
              <a:rPr lang="en-GB" sz="1600" dirty="0"/>
              <a:t>Apply string concatenation and understand why strings are immutable.</a:t>
            </a:r>
          </a:p>
          <a:p>
            <a:pPr marL="285750" indent="-285750">
              <a:buFont typeface="Arial" panose="020B0604020202020204" pitchFamily="34" charset="0"/>
              <a:buChar char="•"/>
            </a:pPr>
            <a:r>
              <a:rPr lang="en-GB" sz="1600" dirty="0"/>
              <a:t>Use key string methods for searching, testing, and transforming text.</a:t>
            </a:r>
          </a:p>
          <a:p>
            <a:pPr marL="285750" indent="-285750">
              <a:buFont typeface="Arial" panose="020B0604020202020204" pitchFamily="34" charset="0"/>
              <a:buChar char="•"/>
            </a:pPr>
            <a:r>
              <a:rPr lang="en-GB" sz="1600" dirty="0"/>
              <a:t>Format strings using </a:t>
            </a:r>
            <a:r>
              <a:rPr lang="en-GB" sz="1600" dirty="0" err="1"/>
              <a:t>str.format</a:t>
            </a:r>
            <a:r>
              <a:rPr lang="en-GB" sz="1600" dirty="0"/>
              <a:t>() and f-strings.</a:t>
            </a:r>
          </a:p>
          <a:p>
            <a:pPr marL="285750" indent="-285750">
              <a:buFont typeface="Arial" panose="020B0604020202020204" pitchFamily="34" charset="0"/>
              <a:buChar char="•"/>
            </a:pPr>
            <a:r>
              <a:rPr lang="en-GB" sz="1600" dirty="0"/>
              <a:t>Split and join strings effectively for text processing.</a:t>
            </a:r>
          </a:p>
          <a:p>
            <a:pPr marL="285750" indent="-285750">
              <a:buFont typeface="Arial" panose="020B0604020202020204" pitchFamily="34" charset="0"/>
              <a:buChar char="•"/>
            </a:pPr>
            <a:r>
              <a:rPr lang="en-GB" sz="1600" dirty="0"/>
              <a:t>Perform slicing operations on strings and other sequence types.</a:t>
            </a:r>
          </a:p>
        </p:txBody>
      </p:sp>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733108"/>
            <a:ext cx="6743263" cy="4061405"/>
          </a:xfrm>
        </p:spPr>
        <p:txBody>
          <a:bodyPr/>
          <a:lstStyle/>
          <a:p>
            <a:r>
              <a:rPr lang="en-GB" b="1" dirty="0"/>
              <a:t>Python 3 strings are Unicode</a:t>
            </a:r>
          </a:p>
          <a:p>
            <a:pPr marL="285750" indent="-285750">
              <a:buFont typeface="Arial" panose="020B0604020202020204" pitchFamily="34" charset="0"/>
              <a:buChar char="•"/>
            </a:pPr>
            <a:r>
              <a:rPr lang="en-GB" dirty="0"/>
              <a:t>No difference between ' and </a:t>
            </a:r>
            <a:r>
              <a:rPr lang="en-GB" altLang="en-US" dirty="0">
                <a:latin typeface="Consolas" panose="020B0609020204030204" pitchFamily="49" charset="0"/>
                <a:cs typeface="Consolas" panose="020B0609020204030204" pitchFamily="49" charset="0"/>
              </a:rPr>
              <a:t>"</a:t>
            </a:r>
            <a:r>
              <a:rPr lang="en-GB" dirty="0"/>
              <a:t>, use whichever improves readability</a:t>
            </a:r>
          </a:p>
          <a:p>
            <a:pPr marL="285750" indent="-285750">
              <a:buFont typeface="Arial" panose="020B0604020202020204" pitchFamily="34" charset="0"/>
              <a:buChar char="•"/>
            </a:pPr>
            <a:r>
              <a:rPr lang="en-GB" dirty="0"/>
              <a:t>Triple quotes allow multi-line text</a:t>
            </a:r>
          </a:p>
          <a:p>
            <a:pPr marL="285750" indent="-285750">
              <a:buFont typeface="Arial" panose="020B0604020202020204" pitchFamily="34" charset="0"/>
              <a:buChar char="•"/>
            </a:pPr>
            <a:r>
              <a:rPr lang="en-GB" dirty="0"/>
              <a:t>Escape characters like \r, \n, and \t can be included inside strings</a:t>
            </a:r>
          </a:p>
          <a:p>
            <a:r>
              <a:rPr lang="en-GB" b="1" dirty="0"/>
              <a:t>Variables are not interpolated inside quotes</a:t>
            </a:r>
          </a:p>
          <a:p>
            <a:pPr marL="285750" indent="-285750">
              <a:buFont typeface="Arial" panose="020B0604020202020204" pitchFamily="34" charset="0"/>
              <a:buChar char="•"/>
            </a:pPr>
            <a:r>
              <a:rPr lang="en-GB" dirty="0"/>
              <a:t>Use f-strings or format() for insertion.</a:t>
            </a:r>
          </a:p>
          <a:p>
            <a:r>
              <a:rPr lang="en-GB" b="1" dirty="0"/>
              <a:t>Common string methods:</a:t>
            </a:r>
          </a:p>
          <a:p>
            <a:pPr marL="285750" indent="-285750">
              <a:buFont typeface="Arial" panose="020B0604020202020204" pitchFamily="34" charset="0"/>
              <a:buChar char="•"/>
            </a:pPr>
            <a:r>
              <a:rPr lang="en-GB" dirty="0"/>
              <a:t>format() – for string formatting</a:t>
            </a:r>
          </a:p>
          <a:p>
            <a:pPr marL="285750" indent="-285750">
              <a:buFont typeface="Arial" panose="020B0604020202020204" pitchFamily="34" charset="0"/>
              <a:buChar char="•"/>
            </a:pPr>
            <a:r>
              <a:rPr lang="en-GB" dirty="0"/>
              <a:t>split() – to divide a string into a list</a:t>
            </a:r>
          </a:p>
          <a:p>
            <a:pPr marL="285750" indent="-285750">
              <a:buFont typeface="Arial" panose="020B0604020202020204" pitchFamily="34" charset="0"/>
              <a:buChar char="•"/>
            </a:pPr>
            <a:r>
              <a:rPr lang="en-GB" dirty="0"/>
              <a:t>join() – to combine a sequence into a string</a:t>
            </a:r>
          </a:p>
          <a:p>
            <a:r>
              <a:rPr lang="en-GB" b="1" dirty="0"/>
              <a:t>Strings can be sliced using [start:end+1], just like other sequences.</a:t>
            </a:r>
          </a:p>
        </p:txBody>
      </p:sp>
    </p:spTree>
    <p:extLst>
      <p:ext uri="{BB962C8B-B14F-4D97-AF65-F5344CB8AC3E}">
        <p14:creationId xmlns:p14="http://schemas.microsoft.com/office/powerpoint/2010/main" val="41470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BE159-1CEE-762C-B62A-C047DDC5F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A9490-FA1D-18C8-1991-ECBD6811D397}"/>
              </a:ext>
            </a:extLst>
          </p:cNvPr>
          <p:cNvSpPr>
            <a:spLocks noGrp="1"/>
          </p:cNvSpPr>
          <p:nvPr>
            <p:ph type="ctrTitle"/>
          </p:nvPr>
        </p:nvSpPr>
        <p:spPr/>
        <p:txBody>
          <a:bodyPr/>
          <a:lstStyle/>
          <a:p>
            <a:r>
              <a:rPr lang="en-GB" dirty="0"/>
              <a:t>String Formatting - Examples</a:t>
            </a:r>
          </a:p>
        </p:txBody>
      </p:sp>
      <p:sp>
        <p:nvSpPr>
          <p:cNvPr id="5" name="Text Placeholder 4">
            <a:extLst>
              <a:ext uri="{FF2B5EF4-FFF2-40B4-BE49-F238E27FC236}">
                <a16:creationId xmlns:a16="http://schemas.microsoft.com/office/drawing/2014/main" id="{0D0875E1-A751-3976-8460-302EC1FFB500}"/>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E49DB185-A7D8-F7F1-1265-F18163F15B87}"/>
              </a:ext>
            </a:extLst>
          </p:cNvPr>
          <p:cNvSpPr txBox="1">
            <a:spLocks noChangeArrowheads="1"/>
          </p:cNvSpPr>
          <p:nvPr/>
        </p:nvSpPr>
        <p:spPr bwMode="auto">
          <a:xfrm>
            <a:off x="443920" y="1733108"/>
            <a:ext cx="633483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0:11.8f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1"/>
                </a:solidFill>
                <a:latin typeface="Consolas" panose="020B0609020204030204" pitchFamily="49" charset="0"/>
                <a:cs typeface="Consolas" panose="020B0609020204030204" pitchFamily="49" charset="0"/>
              </a:rPr>
              <a:t>0:e</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EFC16C4A-9B0B-56FA-14E7-16484ED2AF2C}"/>
              </a:ext>
            </a:extLst>
          </p:cNvPr>
          <p:cNvSpPr txBox="1">
            <a:spLocks noChangeArrowheads="1"/>
          </p:cNvSpPr>
          <p:nvPr/>
        </p:nvSpPr>
        <p:spPr bwMode="auto">
          <a:xfrm>
            <a:off x="443918" y="3052833"/>
            <a:ext cx="676968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:&lt;20s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:&lt;10s</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A852D284-517D-D032-6DE1-8119534D1051}"/>
              </a:ext>
            </a:extLst>
          </p:cNvPr>
          <p:cNvSpPr txBox="1">
            <a:spLocks noChangeArrowheads="1"/>
          </p:cNvSpPr>
          <p:nvPr/>
        </p:nvSpPr>
        <p:spPr bwMode="auto">
          <a:xfrm>
            <a:off x="443919" y="4729921"/>
            <a:ext cx="736739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"0{</a:t>
            </a:r>
            <a:r>
              <a:rPr lang="en-GB" altLang="en-US" b="1" dirty="0">
                <a:solidFill>
                  <a:schemeClr val="accent1"/>
                </a:solidFill>
                <a:latin typeface="Consolas" panose="020B0609020204030204" pitchFamily="49" charset="0"/>
                <a:cs typeface="Consolas" panose="020B0609020204030204" pitchFamily="49" charset="0"/>
              </a:rPr>
              <a:t>:o</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D6660512-F449-BBA9-1045-86850CB3F9DC}"/>
              </a:ext>
            </a:extLst>
          </p:cNvPr>
          <p:cNvSpPr txBox="1"/>
          <p:nvPr/>
        </p:nvSpPr>
        <p:spPr>
          <a:xfrm>
            <a:off x="2998325" y="2440324"/>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2197B5AB-D13D-E511-7AF9-F1198C7A95BE}"/>
              </a:ext>
            </a:extLst>
          </p:cNvPr>
          <p:cNvSpPr txBox="1"/>
          <p:nvPr/>
        </p:nvSpPr>
        <p:spPr>
          <a:xfrm>
            <a:off x="4013199" y="4134684"/>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2D218A3-377B-495B-222F-039DA0FE4D99}"/>
              </a:ext>
            </a:extLst>
          </p:cNvPr>
          <p:cNvSpPr txBox="1"/>
          <p:nvPr/>
        </p:nvSpPr>
        <p:spPr>
          <a:xfrm>
            <a:off x="7091463" y="5431963"/>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
        <p:nvSpPr>
          <p:cNvPr id="11" name="TextBox 10">
            <a:extLst>
              <a:ext uri="{FF2B5EF4-FFF2-40B4-BE49-F238E27FC236}">
                <a16:creationId xmlns:a16="http://schemas.microsoft.com/office/drawing/2014/main" id="{F759955F-12A1-0A2B-6E65-93C2EB4300CF}"/>
              </a:ext>
            </a:extLst>
          </p:cNvPr>
          <p:cNvSpPr txBox="1"/>
          <p:nvPr/>
        </p:nvSpPr>
        <p:spPr>
          <a:xfrm>
            <a:off x="8040130" y="5062766"/>
            <a:ext cx="14630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Octal number</a:t>
            </a:r>
          </a:p>
        </p:txBody>
      </p:sp>
      <p:sp>
        <p:nvSpPr>
          <p:cNvPr id="12" name="Line 11">
            <a:extLst>
              <a:ext uri="{FF2B5EF4-FFF2-40B4-BE49-F238E27FC236}">
                <a16:creationId xmlns:a16="http://schemas.microsoft.com/office/drawing/2014/main" id="{026D192D-891A-79A9-A173-22852510252A}"/>
              </a:ext>
            </a:extLst>
          </p:cNvPr>
          <p:cNvSpPr>
            <a:spLocks noChangeShapeType="1"/>
          </p:cNvSpPr>
          <p:nvPr/>
        </p:nvSpPr>
        <p:spPr bwMode="auto">
          <a:xfrm flipH="1" flipV="1">
            <a:off x="7612867" y="5252871"/>
            <a:ext cx="427262" cy="2181"/>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C9398EB9-A08A-566C-F640-11EF359F70E0}"/>
              </a:ext>
            </a:extLst>
          </p:cNvPr>
          <p:cNvSpPr/>
          <p:nvPr/>
        </p:nvSpPr>
        <p:spPr>
          <a:xfrm>
            <a:off x="6637508" y="5105192"/>
            <a:ext cx="916451" cy="2794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128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33909-94CD-8679-1DBB-20B35A3BC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DA93F-0A5A-3148-537A-64B6EF669A84}"/>
              </a:ext>
            </a:extLst>
          </p:cNvPr>
          <p:cNvSpPr>
            <a:spLocks noGrp="1"/>
          </p:cNvSpPr>
          <p:nvPr>
            <p:ph type="ctrTitle"/>
          </p:nvPr>
        </p:nvSpPr>
        <p:spPr/>
        <p:txBody>
          <a:bodyPr/>
          <a:lstStyle/>
          <a:p>
            <a:r>
              <a:rPr lang="en-GB" dirty="0"/>
              <a:t>String Formatting in Python 2</a:t>
            </a:r>
          </a:p>
        </p:txBody>
      </p:sp>
      <p:sp>
        <p:nvSpPr>
          <p:cNvPr id="5" name="Text Placeholder 4">
            <a:extLst>
              <a:ext uri="{FF2B5EF4-FFF2-40B4-BE49-F238E27FC236}">
                <a16:creationId xmlns:a16="http://schemas.microsoft.com/office/drawing/2014/main" id="{8D256B09-92FE-0F79-147F-2776B341BB0B}"/>
              </a:ext>
            </a:extLst>
          </p:cNvPr>
          <p:cNvSpPr>
            <a:spLocks noGrp="1"/>
          </p:cNvSpPr>
          <p:nvPr>
            <p:ph type="body" sz="quarter" idx="14"/>
          </p:nvPr>
        </p:nvSpPr>
        <p:spPr/>
        <p:txBody>
          <a:bodyPr/>
          <a:lstStyle/>
          <a:p>
            <a:r>
              <a:rPr lang="en-GB" b="1" dirty="0"/>
              <a:t>Format strings using % operator – like </a:t>
            </a:r>
            <a:r>
              <a:rPr lang="en-GB" b="1" dirty="0" err="1"/>
              <a:t>printf</a:t>
            </a:r>
            <a:r>
              <a:rPr lang="en-GB" b="1" dirty="0"/>
              <a:t> in other </a:t>
            </a:r>
            <a:r>
              <a:rPr lang="en-GB" b="1" dirty="0" err="1"/>
              <a:t>lanaguages</a:t>
            </a:r>
            <a:endParaRPr lang="en-GB" b="1" dirty="0"/>
          </a:p>
          <a:p>
            <a:endParaRPr lang="en-GB" dirty="0"/>
          </a:p>
          <a:p>
            <a:r>
              <a:rPr lang="en-GB" b="1" dirty="0" err="1">
                <a:solidFill>
                  <a:schemeClr val="accent1"/>
                </a:solidFill>
              </a:rPr>
              <a:t>format_string</a:t>
            </a:r>
            <a:endParaRPr lang="en-GB" b="1" dirty="0">
              <a:solidFill>
                <a:schemeClr val="accent1"/>
              </a:solidFill>
            </a:endParaRPr>
          </a:p>
          <a:p>
            <a:pPr marL="971550" lvl="1" indent="-285750"/>
            <a:r>
              <a:rPr lang="en-GB" dirty="0"/>
              <a:t>Contains text and format specifiers, prefixed %.</a:t>
            </a:r>
          </a:p>
          <a:p>
            <a:pPr marL="971550" lvl="1" indent="-285750"/>
            <a:r>
              <a:rPr lang="en-GB" dirty="0"/>
              <a:t>Describe format of the plugged-in value.</a:t>
            </a:r>
          </a:p>
          <a:p>
            <a:endParaRPr lang="en-GB" dirty="0"/>
          </a:p>
          <a:p>
            <a:endParaRPr lang="en-GB" dirty="0"/>
          </a:p>
          <a:p>
            <a:endParaRPr lang="en-GB" dirty="0"/>
          </a:p>
          <a:p>
            <a:endParaRPr lang="en-GB" dirty="0"/>
          </a:p>
          <a:p>
            <a:endParaRPr lang="en-GB" dirty="0"/>
          </a:p>
          <a:p>
            <a:endParaRPr lang="en-GB" b="1" dirty="0">
              <a:solidFill>
                <a:schemeClr val="accent2"/>
              </a:solidFill>
            </a:endParaRPr>
          </a:p>
          <a:p>
            <a:r>
              <a:rPr lang="en-GB" b="1" dirty="0" err="1">
                <a:solidFill>
                  <a:schemeClr val="accent2"/>
                </a:solidFill>
              </a:rPr>
              <a:t>argument_list</a:t>
            </a:r>
            <a:r>
              <a:rPr lang="en-GB" b="1" dirty="0">
                <a:solidFill>
                  <a:schemeClr val="accent2"/>
                </a:solidFill>
              </a:rPr>
              <a:t> - </a:t>
            </a:r>
            <a:r>
              <a:rPr lang="en-GB" dirty="0"/>
              <a:t>text or variables to be plugged-in.</a:t>
            </a:r>
          </a:p>
          <a:p>
            <a:endParaRPr lang="en-GB" dirty="0"/>
          </a:p>
        </p:txBody>
      </p:sp>
      <p:sp>
        <p:nvSpPr>
          <p:cNvPr id="4" name="Rectangle 4">
            <a:extLst>
              <a:ext uri="{FF2B5EF4-FFF2-40B4-BE49-F238E27FC236}">
                <a16:creationId xmlns:a16="http://schemas.microsoft.com/office/drawing/2014/main" id="{5D9DF047-5C88-E379-2257-4C853BC51459}"/>
              </a:ext>
            </a:extLst>
          </p:cNvPr>
          <p:cNvSpPr txBox="1">
            <a:spLocks noChangeArrowheads="1"/>
          </p:cNvSpPr>
          <p:nvPr/>
        </p:nvSpPr>
        <p:spPr bwMode="auto">
          <a:xfrm>
            <a:off x="1497471" y="2124800"/>
            <a:ext cx="439630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format_string</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2"/>
                </a:solidFill>
                <a:latin typeface="Consolas" panose="020B0609020204030204" pitchFamily="49" charset="0"/>
                <a:cs typeface="Consolas" panose="020B0609020204030204" pitchFamily="49" charset="0"/>
              </a:rPr>
              <a:t>argument_list</a:t>
            </a:r>
            <a:r>
              <a:rPr lang="en-GB" altLang="en-US" dirty="0">
                <a:solidFill>
                  <a:schemeClr val="bg1"/>
                </a:solidFill>
                <a:latin typeface="Consolas" panose="020B0609020204030204" pitchFamily="49" charset="0"/>
                <a:cs typeface="Consolas" panose="020B0609020204030204" pitchFamily="49" charset="0"/>
              </a:rPr>
              <a:t>)</a:t>
            </a:r>
          </a:p>
        </p:txBody>
      </p:sp>
      <p:graphicFrame>
        <p:nvGraphicFramePr>
          <p:cNvPr id="3" name="Table 2">
            <a:extLst>
              <a:ext uri="{FF2B5EF4-FFF2-40B4-BE49-F238E27FC236}">
                <a16:creationId xmlns:a16="http://schemas.microsoft.com/office/drawing/2014/main" id="{CF7D772C-64A4-932C-8E38-84EB085BA38A}"/>
              </a:ext>
            </a:extLst>
          </p:cNvPr>
          <p:cNvGraphicFramePr>
            <a:graphicFrameLocks noGrp="1"/>
          </p:cNvGraphicFramePr>
          <p:nvPr>
            <p:extLst>
              <p:ext uri="{D42A27DB-BD31-4B8C-83A1-F6EECF244321}">
                <p14:modId xmlns:p14="http://schemas.microsoft.com/office/powerpoint/2010/main" val="2772847244"/>
              </p:ext>
            </p:extLst>
          </p:nvPr>
        </p:nvGraphicFramePr>
        <p:xfrm>
          <a:off x="1497471" y="3541387"/>
          <a:ext cx="5345290" cy="2242607"/>
        </p:xfrm>
        <a:graphic>
          <a:graphicData uri="http://schemas.openxmlformats.org/drawingml/2006/table">
            <a:tbl>
              <a:tblPr firstRow="1" bandRow="1">
                <a:tableStyleId>{5C22544A-7EE6-4342-B048-85BDC9FD1C3A}</a:tableStyleId>
              </a:tblPr>
              <a:tblGrid>
                <a:gridCol w="994269">
                  <a:extLst>
                    <a:ext uri="{9D8B030D-6E8A-4147-A177-3AD203B41FA5}">
                      <a16:colId xmlns:a16="http://schemas.microsoft.com/office/drawing/2014/main" val="1551974525"/>
                    </a:ext>
                  </a:extLst>
                </a:gridCol>
                <a:gridCol w="1432560">
                  <a:extLst>
                    <a:ext uri="{9D8B030D-6E8A-4147-A177-3AD203B41FA5}">
                      <a16:colId xmlns:a16="http://schemas.microsoft.com/office/drawing/2014/main" val="587885695"/>
                    </a:ext>
                  </a:extLst>
                </a:gridCol>
                <a:gridCol w="1005840">
                  <a:extLst>
                    <a:ext uri="{9D8B030D-6E8A-4147-A177-3AD203B41FA5}">
                      <a16:colId xmlns:a16="http://schemas.microsoft.com/office/drawing/2014/main" val="3821485569"/>
                    </a:ext>
                  </a:extLst>
                </a:gridCol>
                <a:gridCol w="1912621">
                  <a:extLst>
                    <a:ext uri="{9D8B030D-6E8A-4147-A177-3AD203B41FA5}">
                      <a16:colId xmlns:a16="http://schemas.microsoft.com/office/drawing/2014/main" val="3818698329"/>
                    </a:ext>
                  </a:extLst>
                </a:gridCol>
              </a:tblGrid>
              <a:tr h="351288">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algn="ctr"/>
                      <a:r>
                        <a:rPr lang="en-GB" sz="1800" dirty="0">
                          <a:solidFill>
                            <a:schemeClr val="tx2"/>
                          </a:solidFill>
                        </a:rPr>
                        <a:t>Format as</a:t>
                      </a:r>
                    </a:p>
                  </a:txBody>
                  <a:tcPr marL="73273" marR="73273" marT="36637" marB="36637" anchor="ctr">
                    <a:solidFill>
                      <a:schemeClr val="accent1"/>
                    </a:solidFill>
                  </a:tcPr>
                </a:tc>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2"/>
                          </a:solidFill>
                        </a:rPr>
                        <a:t>Format as</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String</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%u</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Unsigned int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Character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%o</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Octal</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%d</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Decimal</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Lowercase hex</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a:t>
                      </a:r>
                      <a:r>
                        <a:rPr lang="en-GB" sz="1700" b="1" i="0" dirty="0" err="1">
                          <a:latin typeface="Consolas" panose="020B0609020204030204" pitchFamily="49" charset="0"/>
                          <a:cs typeface="Courier New" panose="02070309020205020404" pitchFamily="49" charset="0"/>
                        </a:rPr>
                        <a:t>i</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Integer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Uppercase hex</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%f</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Float</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%e</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Engineering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428853507"/>
                  </a:ext>
                </a:extLst>
              </a:tr>
            </a:tbl>
          </a:graphicData>
        </a:graphic>
      </p:graphicFrame>
    </p:spTree>
    <p:extLst>
      <p:ext uri="{BB962C8B-B14F-4D97-AF65-F5344CB8AC3E}">
        <p14:creationId xmlns:p14="http://schemas.microsoft.com/office/powerpoint/2010/main" val="2384722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6B6A-633E-01F3-F03A-F3A85C187C25}"/>
              </a:ext>
            </a:extLst>
          </p:cNvPr>
          <p:cNvSpPr>
            <a:spLocks noGrp="1"/>
          </p:cNvSpPr>
          <p:nvPr>
            <p:ph type="ctrTitle"/>
          </p:nvPr>
        </p:nvSpPr>
        <p:spPr/>
        <p:txBody>
          <a:bodyPr/>
          <a:lstStyle/>
          <a:p>
            <a:r>
              <a:rPr lang="en-GB" dirty="0"/>
              <a:t>String Formatting in Python 2 - Examples</a:t>
            </a:r>
          </a:p>
        </p:txBody>
      </p:sp>
      <p:sp>
        <p:nvSpPr>
          <p:cNvPr id="5" name="Text Placeholder 4">
            <a:extLst>
              <a:ext uri="{FF2B5EF4-FFF2-40B4-BE49-F238E27FC236}">
                <a16:creationId xmlns:a16="http://schemas.microsoft.com/office/drawing/2014/main" id="{D4AE7A2D-C58F-A6B8-8F09-EE1EC602A1FC}"/>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79559C15-4897-CB10-B707-1C19714226C2}"/>
              </a:ext>
            </a:extLst>
          </p:cNvPr>
          <p:cNvSpPr txBox="1">
            <a:spLocks noChangeArrowheads="1"/>
          </p:cNvSpPr>
          <p:nvPr/>
        </p:nvSpPr>
        <p:spPr bwMode="auto">
          <a:xfrm>
            <a:off x="443921" y="1733108"/>
            <a:ext cx="5888300"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2"/>
                </a:solidFill>
                <a:latin typeface="Consolas" panose="020B0609020204030204" pitchFamily="49" charset="0"/>
                <a:cs typeface="Consolas" panose="020B0609020204030204" pitchFamily="49" charset="0"/>
              </a:rPr>
              <a:t>%e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B285742E-A19F-EEAA-0786-76DC456C3896}"/>
              </a:ext>
            </a:extLst>
          </p:cNvPr>
          <p:cNvSpPr txBox="1">
            <a:spLocks noChangeArrowheads="1"/>
          </p:cNvSpPr>
          <p:nvPr/>
        </p:nvSpPr>
        <p:spPr bwMode="auto">
          <a:xfrm>
            <a:off x="443918" y="3052833"/>
            <a:ext cx="589592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%-10s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393BB40C-2E18-D4B7-A0F6-5AFC4EEFADEE}"/>
              </a:ext>
            </a:extLst>
          </p:cNvPr>
          <p:cNvSpPr txBox="1">
            <a:spLocks noChangeArrowheads="1"/>
          </p:cNvSpPr>
          <p:nvPr/>
        </p:nvSpPr>
        <p:spPr bwMode="auto">
          <a:xfrm>
            <a:off x="443919" y="4729921"/>
            <a:ext cx="6408997"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a:t>
            </a:r>
            <a:r>
              <a:rPr lang="en-GB" altLang="en-US" b="1" dirty="0">
                <a:solidFill>
                  <a:schemeClr val="accent1"/>
                </a:solidFill>
                <a:latin typeface="Consolas" panose="020B0609020204030204" pitchFamily="49" charset="0"/>
                <a:cs typeface="Consolas" panose="020B0609020204030204" pitchFamily="49" charset="0"/>
              </a:rPr>
              <a:t>0%lo</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29B94693-A0FB-E177-BDA0-AAA4186128DD}"/>
              </a:ext>
            </a:extLst>
          </p:cNvPr>
          <p:cNvSpPr txBox="1"/>
          <p:nvPr/>
        </p:nvSpPr>
        <p:spPr>
          <a:xfrm>
            <a:off x="2557889" y="2450921"/>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1B0EFA83-1A94-6F9D-DEBD-D0AA276AB0A2}"/>
              </a:ext>
            </a:extLst>
          </p:cNvPr>
          <p:cNvSpPr txBox="1"/>
          <p:nvPr/>
        </p:nvSpPr>
        <p:spPr>
          <a:xfrm>
            <a:off x="3141547" y="4146826"/>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183E062-2C74-9C3B-64ED-68BD40D14907}"/>
              </a:ext>
            </a:extLst>
          </p:cNvPr>
          <p:cNvSpPr txBox="1"/>
          <p:nvPr/>
        </p:nvSpPr>
        <p:spPr>
          <a:xfrm>
            <a:off x="6142796" y="5447475"/>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Tree>
    <p:extLst>
      <p:ext uri="{BB962C8B-B14F-4D97-AF65-F5344CB8AC3E}">
        <p14:creationId xmlns:p14="http://schemas.microsoft.com/office/powerpoint/2010/main" val="58782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Strings</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0" y="1574800"/>
            <a:ext cx="5639959" cy="4219713"/>
          </a:xfrm>
        </p:spPr>
        <p:txBody>
          <a:bodyPr/>
          <a:lstStyle/>
          <a:p>
            <a:r>
              <a:rPr lang="en-GB" b="1" dirty="0"/>
              <a:t>Strings in Python 3 are Unicode</a:t>
            </a:r>
          </a:p>
          <a:p>
            <a:pPr marL="285750" indent="-285750">
              <a:buFont typeface="Arial" panose="020B0604020202020204" pitchFamily="34" charset="0"/>
              <a:buChar char="•"/>
            </a:pPr>
            <a:r>
              <a:rPr lang="en-GB" dirty="0"/>
              <a:t>Unicode: a universal numbering system for characters</a:t>
            </a:r>
          </a:p>
          <a:p>
            <a:pPr marL="971550" lvl="1" indent="-285750"/>
            <a:r>
              <a:rPr lang="en-GB" dirty="0"/>
              <a:t>Unique code for every character for every language (letters, numbers, symbols)</a:t>
            </a:r>
          </a:p>
          <a:p>
            <a:pPr marL="285750" indent="-285750">
              <a:buFont typeface="Arial" panose="020B0604020202020204" pitchFamily="34" charset="0"/>
              <a:buChar char="•"/>
            </a:pPr>
            <a:r>
              <a:rPr lang="en-GB" dirty="0"/>
              <a:t>Multi-byte characters</a:t>
            </a:r>
          </a:p>
          <a:p>
            <a:pPr marL="285750" indent="-285750">
              <a:buFont typeface="Arial" panose="020B0604020202020204" pitchFamily="34" charset="0"/>
              <a:buChar char="•"/>
            </a:pPr>
            <a:r>
              <a:rPr lang="en-GB" dirty="0"/>
              <a:t>\</a:t>
            </a:r>
            <a:r>
              <a:rPr lang="en-GB" dirty="0" err="1"/>
              <a:t>unnnn</a:t>
            </a:r>
            <a:r>
              <a:rPr lang="en-GB" dirty="0"/>
              <a:t> for a two-byte Unicode character</a:t>
            </a:r>
          </a:p>
          <a:p>
            <a:pPr marL="285750" indent="-285750">
              <a:buFont typeface="Arial" panose="020B0604020202020204" pitchFamily="34" charset="0"/>
              <a:buChar char="•"/>
            </a:pPr>
            <a:r>
              <a:rPr lang="en-GB" dirty="0"/>
              <a:t>\</a:t>
            </a:r>
            <a:r>
              <a:rPr lang="en-GB" dirty="0" err="1"/>
              <a:t>Unnnnnnnn</a:t>
            </a:r>
            <a:r>
              <a:rPr lang="en-GB" dirty="0"/>
              <a:t> for a four-byte Unicode character</a:t>
            </a:r>
          </a:p>
          <a:p>
            <a:pPr marL="285750" indent="-285750">
              <a:buFont typeface="Arial" panose="020B0604020202020204" pitchFamily="34" charset="0"/>
              <a:buChar char="•"/>
            </a:pPr>
            <a:r>
              <a:rPr lang="en-GB" dirty="0"/>
              <a:t>\N{name} for a named Unicode character</a:t>
            </a:r>
          </a:p>
          <a:p>
            <a:r>
              <a:rPr lang="en-GB" b="1" dirty="0"/>
              <a:t>For low-level interfaces we have bytes() and </a:t>
            </a:r>
            <a:r>
              <a:rPr lang="en-GB" b="1" dirty="0" err="1"/>
              <a:t>bytearray</a:t>
            </a:r>
            <a:r>
              <a:rPr lang="en-GB" b="1" dirty="0"/>
              <a:t>()</a:t>
            </a:r>
          </a:p>
          <a:p>
            <a:endParaRPr lang="en-GB" b="1" dirty="0"/>
          </a:p>
          <a:p>
            <a:pPr marL="971550" lvl="1" indent="-285750"/>
            <a:r>
              <a:rPr lang="en-GB" dirty="0"/>
              <a:t>Conversion between strings and bytes: </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143569" y="2240225"/>
            <a:ext cx="3315391"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\u20ac</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\N{euro sign}</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print(euro)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804431" y="5452881"/>
            <a:ext cx="511117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chars_as_bytes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b"single</a:t>
            </a:r>
            <a:r>
              <a:rPr lang="en-GB" altLang="en-US" dirty="0">
                <a:solidFill>
                  <a:schemeClr val="bg1"/>
                </a:solidFill>
                <a:latin typeface="Consolas" panose="020B0609020204030204" pitchFamily="49" charset="0"/>
                <a:cs typeface="Consolas" panose="020B0609020204030204" pitchFamily="49" charset="0"/>
              </a:rPr>
              <a:t>-byte string"</a:t>
            </a:r>
          </a:p>
        </p:txBody>
      </p:sp>
      <p:sp>
        <p:nvSpPr>
          <p:cNvPr id="10" name="Rectangle 4">
            <a:extLst>
              <a:ext uri="{FF2B5EF4-FFF2-40B4-BE49-F238E27FC236}">
                <a16:creationId xmlns:a16="http://schemas.microsoft.com/office/drawing/2014/main" id="{C61E1E80-A86D-C609-0D9A-C1A94A3B7123}"/>
              </a:ext>
            </a:extLst>
          </p:cNvPr>
          <p:cNvSpPr txBox="1">
            <a:spLocks noChangeArrowheads="1"/>
          </p:cNvSpPr>
          <p:nvPr/>
        </p:nvSpPr>
        <p:spPr bwMode="auto">
          <a:xfrm>
            <a:off x="1533468" y="6186990"/>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string.encode</a:t>
            </a:r>
            <a:r>
              <a:rPr lang="en-GB"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7824E128-01FD-60FF-4323-287A5A664209}"/>
              </a:ext>
            </a:extLst>
          </p:cNvPr>
          <p:cNvSpPr txBox="1">
            <a:spLocks noChangeArrowheads="1"/>
          </p:cNvSpPr>
          <p:nvPr/>
        </p:nvSpPr>
        <p:spPr bwMode="auto">
          <a:xfrm>
            <a:off x="4568190" y="6186990"/>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bytes.decode</a:t>
            </a:r>
            <a:r>
              <a:rPr lang="en-GB" altLang="en-US" dirty="0">
                <a:solidFill>
                  <a:schemeClr val="bg1"/>
                </a:solidFill>
                <a:latin typeface="Consolas" panose="020B0609020204030204" pitchFamily="49" charset="0"/>
                <a:cs typeface="Consolas" panose="020B0609020204030204" pitchFamily="49" charset="0"/>
              </a:rPr>
              <a:t>()</a:t>
            </a:r>
          </a:p>
        </p:txBody>
      </p:sp>
      <p:cxnSp>
        <p:nvCxnSpPr>
          <p:cNvPr id="13" name="Straight Arrow Connector 12">
            <a:extLst>
              <a:ext uri="{FF2B5EF4-FFF2-40B4-BE49-F238E27FC236}">
                <a16:creationId xmlns:a16="http://schemas.microsoft.com/office/drawing/2014/main" id="{E90B3232-A10A-3C60-B876-45057684211B}"/>
              </a:ext>
            </a:extLst>
          </p:cNvPr>
          <p:cNvCxnSpPr/>
          <p:nvPr/>
        </p:nvCxnSpPr>
        <p:spPr>
          <a:xfrm>
            <a:off x="3707130" y="6357806"/>
            <a:ext cx="77724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2445A11-0A5B-D457-11E1-0A5C1BDE9707}"/>
              </a:ext>
            </a:extLst>
          </p:cNvPr>
          <p:cNvSpPr txBox="1"/>
          <p:nvPr/>
        </p:nvSpPr>
        <p:spPr>
          <a:xfrm>
            <a:off x="9625736" y="2240225"/>
            <a:ext cx="256626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Two-byte Unicode char</a:t>
            </a:r>
          </a:p>
        </p:txBody>
      </p:sp>
      <p:sp>
        <p:nvSpPr>
          <p:cNvPr id="5" name="TextBox 4">
            <a:extLst>
              <a:ext uri="{FF2B5EF4-FFF2-40B4-BE49-F238E27FC236}">
                <a16:creationId xmlns:a16="http://schemas.microsoft.com/office/drawing/2014/main" id="{42F48AB3-5927-10F9-1B1B-C506DC13F40F}"/>
              </a:ext>
            </a:extLst>
          </p:cNvPr>
          <p:cNvSpPr txBox="1"/>
          <p:nvPr/>
        </p:nvSpPr>
        <p:spPr>
          <a:xfrm>
            <a:off x="9625735" y="3342222"/>
            <a:ext cx="23899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Named Unicode char</a:t>
            </a:r>
          </a:p>
        </p:txBody>
      </p:sp>
      <p:sp>
        <p:nvSpPr>
          <p:cNvPr id="6" name="Line 11">
            <a:extLst>
              <a:ext uri="{FF2B5EF4-FFF2-40B4-BE49-F238E27FC236}">
                <a16:creationId xmlns:a16="http://schemas.microsoft.com/office/drawing/2014/main" id="{65919241-9B09-8BB2-844D-BE7CB3F0349F}"/>
              </a:ext>
            </a:extLst>
          </p:cNvPr>
          <p:cNvSpPr>
            <a:spLocks noChangeShapeType="1"/>
          </p:cNvSpPr>
          <p:nvPr/>
        </p:nvSpPr>
        <p:spPr bwMode="auto">
          <a:xfrm flipH="1">
            <a:off x="8457906" y="2424891"/>
            <a:ext cx="1167829"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93AED142-A728-829C-74B3-D8E0B3DAD09A}"/>
              </a:ext>
            </a:extLst>
          </p:cNvPr>
          <p:cNvSpPr/>
          <p:nvPr/>
        </p:nvSpPr>
        <p:spPr>
          <a:xfrm>
            <a:off x="7368616" y="3388834"/>
            <a:ext cx="1914722"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9A3DB326-A4A6-93C5-CE57-C348C378928A}"/>
              </a:ext>
            </a:extLst>
          </p:cNvPr>
          <p:cNvSpPr>
            <a:spLocks noChangeShapeType="1"/>
          </p:cNvSpPr>
          <p:nvPr/>
        </p:nvSpPr>
        <p:spPr bwMode="auto">
          <a:xfrm flipH="1" flipV="1">
            <a:off x="9331989" y="3526887"/>
            <a:ext cx="276625"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B7B5C32F-7200-D470-1D36-F52001B075E9}"/>
              </a:ext>
            </a:extLst>
          </p:cNvPr>
          <p:cNvSpPr/>
          <p:nvPr/>
        </p:nvSpPr>
        <p:spPr>
          <a:xfrm>
            <a:off x="7368615" y="2264576"/>
            <a:ext cx="107217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B0F1-82D2-7C9A-B4BD-F396264D487D}"/>
              </a:ext>
            </a:extLst>
          </p:cNvPr>
          <p:cNvSpPr>
            <a:spLocks noGrp="1"/>
          </p:cNvSpPr>
          <p:nvPr>
            <p:ph type="ctrTitle"/>
          </p:nvPr>
        </p:nvSpPr>
        <p:spPr/>
        <p:txBody>
          <a:bodyPr/>
          <a:lstStyle/>
          <a:p>
            <a:r>
              <a:rPr lang="en-GB" dirty="0"/>
              <a:t>Printing Strings in Python</a:t>
            </a:r>
          </a:p>
        </p:txBody>
      </p:sp>
      <p:sp>
        <p:nvSpPr>
          <p:cNvPr id="3" name="Text Placeholder 2">
            <a:extLst>
              <a:ext uri="{FF2B5EF4-FFF2-40B4-BE49-F238E27FC236}">
                <a16:creationId xmlns:a16="http://schemas.microsoft.com/office/drawing/2014/main" id="{25650063-5C20-A6A3-FA3E-9E0DF06EFDB6}"/>
              </a:ext>
            </a:extLst>
          </p:cNvPr>
          <p:cNvSpPr>
            <a:spLocks noGrp="1"/>
          </p:cNvSpPr>
          <p:nvPr>
            <p:ph type="body" sz="quarter" idx="14"/>
          </p:nvPr>
        </p:nvSpPr>
        <p:spPr/>
        <p:txBody>
          <a:bodyPr/>
          <a:lstStyle/>
          <a:p>
            <a:r>
              <a:rPr lang="en-GB" b="1" dirty="0"/>
              <a:t>Printing strings in Python</a:t>
            </a:r>
          </a:p>
          <a:p>
            <a:pPr marL="285750" indent="-285750">
              <a:buFont typeface="Arial" panose="020B0604020202020204" pitchFamily="34" charset="0"/>
              <a:buChar char="•"/>
            </a:pPr>
            <a:r>
              <a:rPr lang="en-GB" dirty="0"/>
              <a:t>print() is one of the most commonly used functions:</a:t>
            </a:r>
          </a:p>
          <a:p>
            <a:pPr marL="285750" indent="-285750">
              <a:buFont typeface="Arial" panose="020B0604020202020204" pitchFamily="34" charset="0"/>
              <a:buChar char="•"/>
            </a:pPr>
            <a:r>
              <a:rPr lang="en-GB" dirty="0"/>
              <a:t>Display a </a:t>
            </a:r>
            <a:r>
              <a:rPr lang="en-GB" b="1" dirty="0"/>
              <a:t>comma-separated list of objects</a:t>
            </a:r>
            <a:r>
              <a:rPr lang="en-GB" dirty="0"/>
              <a:t>, automatically converting to strings</a:t>
            </a:r>
          </a:p>
          <a:p>
            <a:endParaRPr lang="en-GB" dirty="0"/>
          </a:p>
          <a:p>
            <a:r>
              <a:rPr lang="en-GB" b="1" dirty="0"/>
              <a:t>Key named arguments (can appear in any order)</a:t>
            </a:r>
          </a:p>
          <a:p>
            <a:pPr marL="285750" indent="-285750">
              <a:buFont typeface="Arial" panose="020B0604020202020204" pitchFamily="34" charset="0"/>
              <a:buChar char="•"/>
            </a:pPr>
            <a:r>
              <a:rPr lang="en-GB" b="1" dirty="0" err="1"/>
              <a:t>sep</a:t>
            </a:r>
            <a:r>
              <a:rPr lang="en-GB" dirty="0"/>
              <a:t>: separator between items (default is space)..</a:t>
            </a:r>
          </a:p>
          <a:p>
            <a:pPr marL="285750" indent="-285750">
              <a:buFont typeface="Arial" panose="020B0604020202020204" pitchFamily="34" charset="0"/>
              <a:buChar char="•"/>
            </a:pPr>
            <a:r>
              <a:rPr lang="en-GB" b="1" dirty="0"/>
              <a:t>end</a:t>
            </a:r>
            <a:r>
              <a:rPr lang="en-GB" dirty="0"/>
              <a:t>: string appended after output (default is newline \n)</a:t>
            </a:r>
          </a:p>
          <a:p>
            <a:pPr marL="285750" indent="-285750">
              <a:buFont typeface="Arial" panose="020B0604020202020204" pitchFamily="34" charset="0"/>
              <a:buChar char="•"/>
            </a:pPr>
            <a:r>
              <a:rPr lang="en-GB" b="1" dirty="0"/>
              <a:t>File:</a:t>
            </a:r>
            <a:r>
              <a:rPr lang="en-GB" dirty="0"/>
              <a:t> file-like object to write to (default is </a:t>
            </a:r>
            <a:r>
              <a:rPr lang="en-GB" dirty="0" err="1"/>
              <a:t>sys.stdout</a:t>
            </a:r>
            <a:r>
              <a:rPr lang="en-GB" dirty="0"/>
              <a:t>)</a:t>
            </a:r>
          </a:p>
          <a:p>
            <a:pPr marL="285750" indent="-285750">
              <a:buFont typeface="Arial" panose="020B0604020202020204" pitchFamily="34" charset="0"/>
              <a:buChar char="•"/>
            </a:pPr>
            <a:r>
              <a:rPr lang="en-GB" b="1" dirty="0"/>
              <a:t>Flush:</a:t>
            </a:r>
            <a:r>
              <a:rPr lang="en-GB" dirty="0"/>
              <a:t> whether to flush the output buffer (default is False since 3.3)</a:t>
            </a:r>
          </a:p>
          <a:p>
            <a:endParaRPr lang="en-GB" dirty="0"/>
          </a:p>
        </p:txBody>
      </p:sp>
      <p:sp>
        <p:nvSpPr>
          <p:cNvPr id="5" name="Slide Number Placeholder 4">
            <a:extLst>
              <a:ext uri="{FF2B5EF4-FFF2-40B4-BE49-F238E27FC236}">
                <a16:creationId xmlns:a16="http://schemas.microsoft.com/office/drawing/2014/main" id="{2CB3F27D-E72E-446E-42FB-B1CC3F971D92}"/>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6" name="Rectangle 4">
            <a:extLst>
              <a:ext uri="{FF2B5EF4-FFF2-40B4-BE49-F238E27FC236}">
                <a16:creationId xmlns:a16="http://schemas.microsoft.com/office/drawing/2014/main" id="{8BB699D2-5228-2B5F-0905-04BC37256D5C}"/>
              </a:ext>
            </a:extLst>
          </p:cNvPr>
          <p:cNvSpPr txBox="1">
            <a:spLocks noChangeArrowheads="1"/>
          </p:cNvSpPr>
          <p:nvPr/>
        </p:nvSpPr>
        <p:spPr bwMode="auto">
          <a:xfrm>
            <a:off x="835314" y="2918049"/>
            <a:ext cx="35690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print(object1, object2, …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7" name="Rectangle 4">
            <a:extLst>
              <a:ext uri="{FF2B5EF4-FFF2-40B4-BE49-F238E27FC236}">
                <a16:creationId xmlns:a16="http://schemas.microsoft.com/office/drawing/2014/main" id="{3C8DD317-D18E-B44D-75D2-CC41C0612B5F}"/>
              </a:ext>
            </a:extLst>
          </p:cNvPr>
          <p:cNvSpPr txBox="1">
            <a:spLocks noChangeArrowheads="1"/>
          </p:cNvSpPr>
          <p:nvPr/>
        </p:nvSpPr>
        <p:spPr bwMode="auto">
          <a:xfrm>
            <a:off x="835314" y="5592669"/>
            <a:ext cx="697518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print("The answer is", 42, "always", </a:t>
            </a:r>
            <a:r>
              <a:rPr lang="en-GB" altLang="en-US" b="1" dirty="0" err="1">
                <a:solidFill>
                  <a:schemeClr val="accent1"/>
                </a:solidFill>
                <a:latin typeface="Consolas" panose="020B0609020204030204" pitchFamily="49" charset="0"/>
                <a:cs typeface="Consolas" panose="020B0609020204030204" pitchFamily="49" charset="0"/>
              </a:rPr>
              <a:t>sep</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end=''</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print("(I think)")</a:t>
            </a:r>
          </a:p>
        </p:txBody>
      </p:sp>
      <p:sp>
        <p:nvSpPr>
          <p:cNvPr id="8" name="TextBox 7">
            <a:extLst>
              <a:ext uri="{FF2B5EF4-FFF2-40B4-BE49-F238E27FC236}">
                <a16:creationId xmlns:a16="http://schemas.microsoft.com/office/drawing/2014/main" id="{9FAA2FF2-1785-1925-9DA9-802AFB6BC314}"/>
              </a:ext>
            </a:extLst>
          </p:cNvPr>
          <p:cNvSpPr txBox="1"/>
          <p:nvPr/>
        </p:nvSpPr>
        <p:spPr>
          <a:xfrm>
            <a:off x="4191000" y="6311840"/>
            <a:ext cx="3619500" cy="369332"/>
          </a:xfrm>
          <a:prstGeom prst="rect">
            <a:avLst/>
          </a:prstGeom>
          <a:solidFill>
            <a:schemeClr val="bg1"/>
          </a:solidFill>
          <a:ln>
            <a:solidFill>
              <a:schemeClr val="tx1"/>
            </a:solidFill>
          </a:ln>
        </p:spPr>
        <p:txBody>
          <a:bodyPr wrap="square" rtlCol="0">
            <a:spAutoFit/>
          </a:bodyPr>
          <a:lstStyle/>
          <a:p>
            <a:r>
              <a:rPr lang="en-GB" dirty="0"/>
              <a:t>The answer is: 42: always(I think)</a:t>
            </a:r>
          </a:p>
        </p:txBody>
      </p:sp>
    </p:spTree>
    <p:extLst>
      <p:ext uri="{BB962C8B-B14F-4D97-AF65-F5344CB8AC3E}">
        <p14:creationId xmlns:p14="http://schemas.microsoft.com/office/powerpoint/2010/main" val="57810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D2A-885A-8502-38BD-B67D2413793F}"/>
              </a:ext>
            </a:extLst>
          </p:cNvPr>
          <p:cNvSpPr>
            <a:spLocks noGrp="1"/>
          </p:cNvSpPr>
          <p:nvPr>
            <p:ph type="ctrTitle"/>
          </p:nvPr>
        </p:nvSpPr>
        <p:spPr/>
        <p:txBody>
          <a:bodyPr/>
          <a:lstStyle/>
          <a:p>
            <a:r>
              <a:rPr lang="en-GB" dirty="0"/>
              <a:t>Escape Sequences in Strings</a:t>
            </a:r>
          </a:p>
        </p:txBody>
      </p:sp>
      <p:sp>
        <p:nvSpPr>
          <p:cNvPr id="3" name="Text Placeholder 2">
            <a:extLst>
              <a:ext uri="{FF2B5EF4-FFF2-40B4-BE49-F238E27FC236}">
                <a16:creationId xmlns:a16="http://schemas.microsoft.com/office/drawing/2014/main" id="{3A5FAA60-D81F-5B06-B3AF-E41B3E73DEB5}"/>
              </a:ext>
            </a:extLst>
          </p:cNvPr>
          <p:cNvSpPr>
            <a:spLocks noGrp="1"/>
          </p:cNvSpPr>
          <p:nvPr>
            <p:ph type="body" sz="quarter" idx="13"/>
          </p:nvPr>
        </p:nvSpPr>
        <p:spPr/>
        <p:txBody>
          <a:bodyPr/>
          <a:lstStyle/>
          <a:p>
            <a:r>
              <a:rPr lang="en-GB" b="1" dirty="0"/>
              <a:t>Escape sequences add special meaning to characters:</a:t>
            </a:r>
          </a:p>
          <a:p>
            <a:pPr marL="285750" indent="-285750">
              <a:buFont typeface="Arial" panose="020B0604020202020204" pitchFamily="34" charset="0"/>
              <a:buChar char="•"/>
            </a:pPr>
            <a:r>
              <a:rPr lang="en-GB" dirty="0"/>
              <a:t>\n → newline</a:t>
            </a:r>
          </a:p>
          <a:p>
            <a:pPr marL="285750" indent="-285750">
              <a:buFont typeface="Arial" panose="020B0604020202020204" pitchFamily="34" charset="0"/>
              <a:buChar char="•"/>
            </a:pPr>
            <a:r>
              <a:rPr lang="en-GB" dirty="0"/>
              <a:t>\t → tab</a:t>
            </a:r>
          </a:p>
          <a:p>
            <a:pPr marL="285750" indent="-285750">
              <a:buFont typeface="Arial" panose="020B0604020202020204" pitchFamily="34" charset="0"/>
              <a:buChar char="•"/>
            </a:pPr>
            <a:r>
              <a:rPr lang="en-GB" dirty="0"/>
              <a:t>…and many more</a:t>
            </a:r>
          </a:p>
          <a:p>
            <a:r>
              <a:rPr lang="en-GB" b="1" dirty="0"/>
              <a:t>Escapes can also remove special meaning:</a:t>
            </a:r>
          </a:p>
          <a:p>
            <a:pPr marL="285750" indent="-285750">
              <a:buFont typeface="Arial" panose="020B0604020202020204" pitchFamily="34" charset="0"/>
              <a:buChar char="•"/>
            </a:pPr>
            <a:r>
              <a:rPr lang="en-GB" dirty="0"/>
              <a:t>\\ → literal backslash</a:t>
            </a:r>
          </a:p>
          <a:p>
            <a:pPr marL="285750" indent="-285750">
              <a:buFont typeface="Arial" panose="020B0604020202020204" pitchFamily="34" charset="0"/>
              <a:buChar char="•"/>
            </a:pPr>
            <a:r>
              <a:rPr lang="en-GB" dirty="0"/>
              <a:t>\' → literal single quote</a:t>
            </a:r>
          </a:p>
          <a:p>
            <a:pPr marL="285750" indent="-285750">
              <a:buFont typeface="Arial" panose="020B0604020202020204" pitchFamily="34" charset="0"/>
              <a:buChar char="•"/>
            </a:pPr>
            <a:r>
              <a:rPr lang="en-GB" dirty="0"/>
              <a:t>\" → literal double quote</a:t>
            </a:r>
          </a:p>
          <a:p>
            <a:r>
              <a:rPr lang="en-GB" b="1" dirty="0"/>
              <a:t>Raw strings </a:t>
            </a:r>
            <a:r>
              <a:rPr lang="en-GB" dirty="0"/>
              <a:t>(prefix r"...") </a:t>
            </a:r>
          </a:p>
          <a:p>
            <a:pPr marL="285750" indent="-285750">
              <a:buFont typeface="Arial" panose="020B0604020202020204" pitchFamily="34" charset="0"/>
              <a:buChar char="•"/>
            </a:pPr>
            <a:r>
              <a:rPr lang="en-GB" dirty="0"/>
              <a:t>treat \ as a normal character, with no escaping</a:t>
            </a:r>
          </a:p>
        </p:txBody>
      </p:sp>
      <p:sp>
        <p:nvSpPr>
          <p:cNvPr id="4" name="Slide Number Placeholder 3">
            <a:extLst>
              <a:ext uri="{FF2B5EF4-FFF2-40B4-BE49-F238E27FC236}">
                <a16:creationId xmlns:a16="http://schemas.microsoft.com/office/drawing/2014/main" id="{0EB14EE9-2592-8111-9B2F-23A3D8C5422C}"/>
              </a:ext>
            </a:extLst>
          </p:cNvPr>
          <p:cNvSpPr>
            <a:spLocks noGrp="1"/>
          </p:cNvSpPr>
          <p:nvPr>
            <p:ph type="sldNum" sz="quarter" idx="12"/>
          </p:nvPr>
        </p:nvSpPr>
        <p:spPr/>
        <p:txBody>
          <a:bodyPr/>
          <a:lstStyle/>
          <a:p>
            <a:fld id="{F3469444-D02B-D446-9CF8-19DEDDE073D1}" type="slidenum">
              <a:rPr lang="en-US" smtClean="0"/>
              <a:pPr/>
              <a:t>5</a:t>
            </a:fld>
            <a:endParaRPr lang="en-US" dirty="0"/>
          </a:p>
        </p:txBody>
      </p:sp>
      <p:graphicFrame>
        <p:nvGraphicFramePr>
          <p:cNvPr id="6" name="Table 5">
            <a:extLst>
              <a:ext uri="{FF2B5EF4-FFF2-40B4-BE49-F238E27FC236}">
                <a16:creationId xmlns:a16="http://schemas.microsoft.com/office/drawing/2014/main" id="{04DDD09D-E86B-AF16-88A3-EEADC8711872}"/>
              </a:ext>
            </a:extLst>
          </p:cNvPr>
          <p:cNvGraphicFramePr>
            <a:graphicFrameLocks noGrp="1"/>
          </p:cNvGraphicFramePr>
          <p:nvPr>
            <p:extLst>
              <p:ext uri="{D42A27DB-BD31-4B8C-83A1-F6EECF244321}">
                <p14:modId xmlns:p14="http://schemas.microsoft.com/office/powerpoint/2010/main" val="915130929"/>
              </p:ext>
            </p:extLst>
          </p:nvPr>
        </p:nvGraphicFramePr>
        <p:xfrm>
          <a:off x="6767428" y="500194"/>
          <a:ext cx="4037985" cy="6283287"/>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Escape</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\newline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Newline is ignored</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Backslash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Single Quote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Double Quote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Bell (BEL)</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\b</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Backspace (BS)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\f</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err="1"/>
                        <a:t>Formfeed</a:t>
                      </a:r>
                      <a:r>
                        <a:rPr lang="en-US" altLang="en-US" sz="1700" dirty="0"/>
                        <a:t> (FF)</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Linefeed (LF)</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2825028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\N{name}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by Name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6320290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\r</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Carriage Return (CR)</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96664625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Horizontal Tab (TAB)</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60787074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Unicode Char – 16 bit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6901509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Uxxxxxxxx</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 32 bit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895543618"/>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xhh</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 – hex value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85229484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ooo</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Char – Octal value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51537461"/>
                  </a:ext>
                </a:extLst>
              </a:tr>
            </a:tbl>
          </a:graphicData>
        </a:graphic>
      </p:graphicFrame>
    </p:spTree>
    <p:extLst>
      <p:ext uri="{BB962C8B-B14F-4D97-AF65-F5344CB8AC3E}">
        <p14:creationId xmlns:p14="http://schemas.microsoft.com/office/powerpoint/2010/main" val="114415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30-BA31-2F43-74E0-53EDF7958DF9}"/>
              </a:ext>
            </a:extLst>
          </p:cNvPr>
          <p:cNvSpPr>
            <a:spLocks noGrp="1"/>
          </p:cNvSpPr>
          <p:nvPr>
            <p:ph type="ctrTitle"/>
          </p:nvPr>
        </p:nvSpPr>
        <p:spPr/>
        <p:txBody>
          <a:bodyPr/>
          <a:lstStyle/>
          <a:p>
            <a:r>
              <a:rPr lang="en-GB" dirty="0"/>
              <a:t>String Concatenation</a:t>
            </a:r>
          </a:p>
        </p:txBody>
      </p:sp>
      <p:sp>
        <p:nvSpPr>
          <p:cNvPr id="3" name="Text Placeholder 2">
            <a:extLst>
              <a:ext uri="{FF2B5EF4-FFF2-40B4-BE49-F238E27FC236}">
                <a16:creationId xmlns:a16="http://schemas.microsoft.com/office/drawing/2014/main" id="{884B92F2-1493-D425-45C1-12C7C837973C}"/>
              </a:ext>
            </a:extLst>
          </p:cNvPr>
          <p:cNvSpPr>
            <a:spLocks noGrp="1"/>
          </p:cNvSpPr>
          <p:nvPr>
            <p:ph type="body" sz="quarter" idx="14"/>
          </p:nvPr>
        </p:nvSpPr>
        <p:spPr>
          <a:xfrm>
            <a:off x="443921" y="1473200"/>
            <a:ext cx="7686287" cy="4321313"/>
          </a:xfrm>
        </p:spPr>
        <p:txBody>
          <a:bodyPr/>
          <a:lstStyle/>
          <a:p>
            <a:r>
              <a:rPr lang="en-GB" b="1" dirty="0"/>
              <a:t>Adjacent literals are concatenated.</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But that does not work with variables.</a:t>
            </a:r>
          </a:p>
          <a:p>
            <a:pPr marL="285750" indent="-285750">
              <a:buFont typeface="Arial" panose="020B0604020202020204" pitchFamily="34" charset="0"/>
              <a:buChar char="•"/>
            </a:pPr>
            <a:r>
              <a:rPr lang="en-GB" dirty="0"/>
              <a:t>Use the overloaded + operator instead.</a:t>
            </a:r>
          </a:p>
          <a:p>
            <a:endParaRPr lang="en-GB" dirty="0"/>
          </a:p>
          <a:p>
            <a:r>
              <a:rPr lang="en-GB" dirty="0"/>
              <a:t>But remember that strings are </a:t>
            </a:r>
            <a:r>
              <a:rPr lang="en-GB" dirty="0">
                <a:solidFill>
                  <a:srgbClr val="FF0000"/>
                </a:solidFill>
              </a:rPr>
              <a:t>immutable</a:t>
            </a:r>
            <a:r>
              <a:rPr lang="en-GB" dirty="0"/>
              <a:t>.</a:t>
            </a:r>
          </a:p>
          <a:p>
            <a:endParaRPr lang="en-GB" dirty="0"/>
          </a:p>
        </p:txBody>
      </p:sp>
      <p:sp>
        <p:nvSpPr>
          <p:cNvPr id="4" name="Slide Number Placeholder 3">
            <a:extLst>
              <a:ext uri="{FF2B5EF4-FFF2-40B4-BE49-F238E27FC236}">
                <a16:creationId xmlns:a16="http://schemas.microsoft.com/office/drawing/2014/main" id="{E085D2C9-747F-568B-499F-8601CA03E283}"/>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C345A0AF-475C-F4BD-BF76-A1F9989B3FB5}"/>
              </a:ext>
            </a:extLst>
          </p:cNvPr>
          <p:cNvSpPr txBox="1">
            <a:spLocks noChangeArrowheads="1"/>
          </p:cNvSpPr>
          <p:nvPr/>
        </p:nvSpPr>
        <p:spPr bwMode="auto">
          <a:xfrm>
            <a:off x="814994" y="1798320"/>
            <a:ext cx="3706206"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fredbloggs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8025E48-C21C-A560-A72F-5C4483FA9AA1}"/>
              </a:ext>
            </a:extLst>
          </p:cNvPr>
          <p:cNvSpPr txBox="1">
            <a:spLocks noChangeArrowheads="1"/>
          </p:cNvSpPr>
          <p:nvPr/>
        </p:nvSpPr>
        <p:spPr bwMode="auto">
          <a:xfrm>
            <a:off x="814994" y="4228689"/>
            <a:ext cx="37062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&gt;&gt;&gt; name = first + 'bloggs'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44FD5825-8EC3-9056-03BC-3073797C143D}"/>
              </a:ext>
            </a:extLst>
          </p:cNvPr>
          <p:cNvSpPr txBox="1">
            <a:spLocks noChangeArrowheads="1"/>
          </p:cNvSpPr>
          <p:nvPr/>
        </p:nvSpPr>
        <p:spPr bwMode="auto">
          <a:xfrm>
            <a:off x="814994" y="4997053"/>
            <a:ext cx="370620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 = ""</a:t>
            </a:r>
          </a:p>
          <a:p>
            <a:pPr marL="0" indent="0">
              <a:buNone/>
            </a:pPr>
            <a:r>
              <a:rPr lang="en-GB" altLang="en-US" dirty="0">
                <a:solidFill>
                  <a:schemeClr val="bg1"/>
                </a:solidFill>
                <a:latin typeface="Consolas" panose="020B0609020204030204" pitchFamily="49" charset="0"/>
                <a:cs typeface="Consolas" panose="020B0609020204030204" pitchFamily="49" charset="0"/>
              </a:rPr>
              <a:t>for item in </a:t>
            </a:r>
            <a:r>
              <a:rPr lang="en-GB" altLang="en-US" dirty="0" err="1">
                <a:solidFill>
                  <a:schemeClr val="bg1"/>
                </a:solidFill>
                <a:latin typeface="Consolas" panose="020B0609020204030204" pitchFamily="49" charset="0"/>
                <a:cs typeface="Consolas" panose="020B0609020204030204" pitchFamily="49" charset="0"/>
              </a:rPr>
              <a:t>alist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str(item)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 "</a:t>
            </a:r>
          </a:p>
        </p:txBody>
      </p:sp>
      <p:pic>
        <p:nvPicPr>
          <p:cNvPr id="9" name="Graphic 8" descr="Stopwatch 33%">
            <a:extLst>
              <a:ext uri="{FF2B5EF4-FFF2-40B4-BE49-F238E27FC236}">
                <a16:creationId xmlns:a16="http://schemas.microsoft.com/office/drawing/2014/main" id="{68EF93D8-37F8-7288-4561-2DC64E9BF8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2651" y="5471414"/>
            <a:ext cx="758758" cy="758758"/>
          </a:xfrm>
          <a:prstGeom prst="rect">
            <a:avLst/>
          </a:prstGeom>
        </p:spPr>
      </p:pic>
      <p:sp>
        <p:nvSpPr>
          <p:cNvPr id="10" name="TextBox 9">
            <a:extLst>
              <a:ext uri="{FF2B5EF4-FFF2-40B4-BE49-F238E27FC236}">
                <a16:creationId xmlns:a16="http://schemas.microsoft.com/office/drawing/2014/main" id="{6DBD856B-F0AC-0164-2629-A9719413EC3C}"/>
              </a:ext>
            </a:extLst>
          </p:cNvPr>
          <p:cNvSpPr txBox="1"/>
          <p:nvPr/>
        </p:nvSpPr>
        <p:spPr>
          <a:xfrm>
            <a:off x="4774272" y="2792284"/>
            <a:ext cx="191528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Line continuation</a:t>
            </a:r>
          </a:p>
        </p:txBody>
      </p:sp>
      <p:sp>
        <p:nvSpPr>
          <p:cNvPr id="11" name="Line 11">
            <a:extLst>
              <a:ext uri="{FF2B5EF4-FFF2-40B4-BE49-F238E27FC236}">
                <a16:creationId xmlns:a16="http://schemas.microsoft.com/office/drawing/2014/main" id="{7E93AF91-D613-1338-8057-06CE261210A2}"/>
              </a:ext>
            </a:extLst>
          </p:cNvPr>
          <p:cNvSpPr>
            <a:spLocks noChangeShapeType="1"/>
          </p:cNvSpPr>
          <p:nvPr/>
        </p:nvSpPr>
        <p:spPr bwMode="auto">
          <a:xfrm flipH="1" flipV="1">
            <a:off x="3275644" y="2996691"/>
            <a:ext cx="1498628"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90080994-7DC3-D2FC-FA6A-8715D276F640}"/>
              </a:ext>
            </a:extLst>
          </p:cNvPr>
          <p:cNvSpPr/>
          <p:nvPr/>
        </p:nvSpPr>
        <p:spPr>
          <a:xfrm>
            <a:off x="2808168" y="2804160"/>
            <a:ext cx="428808" cy="3779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63C20B2-9D08-7896-41B5-FA7C80218973}"/>
              </a:ext>
            </a:extLst>
          </p:cNvPr>
          <p:cNvSpPr txBox="1"/>
          <p:nvPr/>
        </p:nvSpPr>
        <p:spPr>
          <a:xfrm>
            <a:off x="4774272" y="5724431"/>
            <a:ext cx="2449488" cy="369332"/>
          </a:xfrm>
          <a:prstGeom prst="rect">
            <a:avLst/>
          </a:prstGeom>
          <a:solidFill>
            <a:schemeClr val="accent4">
              <a:lumMod val="40000"/>
              <a:lumOff val="60000"/>
            </a:schemeClr>
          </a:solidFill>
          <a:ln>
            <a:noFill/>
          </a:ln>
        </p:spPr>
        <p:txBody>
          <a:bodyPr wrap="square" rtlCol="0">
            <a:spAutoFit/>
          </a:bodyPr>
          <a:lstStyle/>
          <a:p>
            <a:r>
              <a:rPr lang="en-GB" dirty="0"/>
              <a:t>Very </a:t>
            </a:r>
            <a:r>
              <a:rPr lang="en-GB" dirty="0" err="1"/>
              <a:t>innefficient</a:t>
            </a:r>
            <a:r>
              <a:rPr lang="en-GB" dirty="0"/>
              <a:t> Code</a:t>
            </a:r>
          </a:p>
        </p:txBody>
      </p:sp>
      <p:sp>
        <p:nvSpPr>
          <p:cNvPr id="14" name="Line 11">
            <a:extLst>
              <a:ext uri="{FF2B5EF4-FFF2-40B4-BE49-F238E27FC236}">
                <a16:creationId xmlns:a16="http://schemas.microsoft.com/office/drawing/2014/main" id="{036CE30D-E50B-E05D-6AA3-305D5AA12090}"/>
              </a:ext>
            </a:extLst>
          </p:cNvPr>
          <p:cNvSpPr>
            <a:spLocks noChangeShapeType="1"/>
          </p:cNvSpPr>
          <p:nvPr/>
        </p:nvSpPr>
        <p:spPr bwMode="auto">
          <a:xfrm flipH="1">
            <a:off x="4330699" y="5907072"/>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41F73BB0-DF46-F9DF-DE3C-EEE6C6B3900C}"/>
              </a:ext>
            </a:extLst>
          </p:cNvPr>
          <p:cNvSpPr/>
          <p:nvPr/>
        </p:nvSpPr>
        <p:spPr>
          <a:xfrm>
            <a:off x="1339743" y="5724431"/>
            <a:ext cx="2971387" cy="334357"/>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D59E351-BB59-CCF3-82AB-1B9883E80A0C}"/>
              </a:ext>
            </a:extLst>
          </p:cNvPr>
          <p:cNvSpPr txBox="1"/>
          <p:nvPr/>
        </p:nvSpPr>
        <p:spPr>
          <a:xfrm>
            <a:off x="4774271" y="6206322"/>
            <a:ext cx="2449487" cy="369332"/>
          </a:xfrm>
          <a:prstGeom prst="rect">
            <a:avLst/>
          </a:prstGeom>
          <a:solidFill>
            <a:schemeClr val="accent4">
              <a:lumMod val="40000"/>
              <a:lumOff val="60000"/>
            </a:schemeClr>
          </a:solidFill>
          <a:ln>
            <a:noFill/>
          </a:ln>
        </p:spPr>
        <p:txBody>
          <a:bodyPr wrap="square" rtlCol="0">
            <a:spAutoFit/>
          </a:bodyPr>
          <a:lstStyle/>
          <a:p>
            <a:r>
              <a:rPr lang="en-GB" dirty="0"/>
              <a:t>Use </a:t>
            </a:r>
            <a:r>
              <a:rPr lang="en-GB" dirty="0" err="1"/>
              <a:t>str.join</a:t>
            </a:r>
            <a:r>
              <a:rPr lang="en-GB" dirty="0"/>
              <a:t>() instead</a:t>
            </a:r>
          </a:p>
        </p:txBody>
      </p:sp>
    </p:spTree>
    <p:extLst>
      <p:ext uri="{BB962C8B-B14F-4D97-AF65-F5344CB8AC3E}">
        <p14:creationId xmlns:p14="http://schemas.microsoft.com/office/powerpoint/2010/main" val="3392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7ED-C77F-F234-DE24-A6ED36F6F9BF}"/>
              </a:ext>
            </a:extLst>
          </p:cNvPr>
          <p:cNvSpPr>
            <a:spLocks noGrp="1"/>
          </p:cNvSpPr>
          <p:nvPr>
            <p:ph type="ctrTitle"/>
          </p:nvPr>
        </p:nvSpPr>
        <p:spPr/>
        <p:txBody>
          <a:bodyPr/>
          <a:lstStyle/>
          <a:p>
            <a:r>
              <a:rPr lang="en-GB" dirty="0"/>
              <a:t>Quotes in Python Strings</a:t>
            </a:r>
          </a:p>
        </p:txBody>
      </p:sp>
      <p:sp>
        <p:nvSpPr>
          <p:cNvPr id="3" name="Text Placeholder 2">
            <a:extLst>
              <a:ext uri="{FF2B5EF4-FFF2-40B4-BE49-F238E27FC236}">
                <a16:creationId xmlns:a16="http://schemas.microsoft.com/office/drawing/2014/main" id="{797C7F45-406C-4D12-3F96-E284F6F7198C}"/>
              </a:ext>
            </a:extLst>
          </p:cNvPr>
          <p:cNvSpPr>
            <a:spLocks noGrp="1"/>
          </p:cNvSpPr>
          <p:nvPr>
            <p:ph type="body" sz="quarter" idx="13"/>
          </p:nvPr>
        </p:nvSpPr>
        <p:spPr>
          <a:xfrm>
            <a:off x="443922" y="1733108"/>
            <a:ext cx="8129858" cy="4348715"/>
          </a:xfrm>
        </p:spPr>
        <p:txBody>
          <a:bodyPr/>
          <a:lstStyle/>
          <a:p>
            <a:pPr marL="285750" indent="-285750">
              <a:buFont typeface="Arial" panose="020B0604020202020204" pitchFamily="34" charset="0"/>
              <a:buChar char="•"/>
            </a:pPr>
            <a:r>
              <a:rPr lang="en-GB" dirty="0"/>
              <a:t>Single (') and double (") quotes behave the same</a:t>
            </a:r>
          </a:p>
          <a:p>
            <a:pPr marL="285750" indent="-285750">
              <a:buFont typeface="Arial" panose="020B0604020202020204" pitchFamily="34" charset="0"/>
              <a:buChar char="•"/>
            </a:pPr>
            <a:r>
              <a:rPr lang="en-GB" dirty="0"/>
              <a:t>Choose one style to avoid escaping:</a:t>
            </a:r>
          </a:p>
          <a:p>
            <a:pPr marL="971550" lvl="1" indent="-285750"/>
            <a:r>
              <a:rPr lang="en-GB" dirty="0"/>
              <a:t>Use " if the string contains ‘</a:t>
            </a:r>
          </a:p>
          <a:p>
            <a:pPr marL="971550" lvl="1" indent="-285750"/>
            <a:r>
              <a:rPr lang="en-GB" dirty="0"/>
              <a:t>Use ' if the string contains "</a:t>
            </a:r>
          </a:p>
          <a:p>
            <a:endParaRPr lang="en-GB" dirty="0"/>
          </a:p>
          <a:p>
            <a:pPr marL="285750" indent="-285750">
              <a:buFont typeface="Arial" panose="020B0604020202020204" pitchFamily="34" charset="0"/>
              <a:buChar char="•"/>
            </a:pPr>
            <a:r>
              <a:rPr lang="en-GB" dirty="0"/>
              <a:t>For strings with </a:t>
            </a:r>
            <a:r>
              <a:rPr lang="en-GB" b="1" dirty="0"/>
              <a:t>embedded</a:t>
            </a:r>
            <a:r>
              <a:rPr lang="en-GB" dirty="0"/>
              <a:t> </a:t>
            </a:r>
            <a:r>
              <a:rPr lang="en-GB" b="1" dirty="0"/>
              <a:t>quotes</a:t>
            </a:r>
            <a:r>
              <a:rPr lang="en-GB" dirty="0"/>
              <a:t> or </a:t>
            </a:r>
            <a:r>
              <a:rPr lang="en-GB" b="1" dirty="0"/>
              <a:t>newlines:</a:t>
            </a:r>
          </a:p>
          <a:p>
            <a:pPr marL="971550" lvl="1" indent="-285750"/>
            <a:r>
              <a:rPr lang="en-GB" dirty="0"/>
              <a:t>Use triple quotes (''' or """).</a:t>
            </a:r>
          </a:p>
        </p:txBody>
      </p:sp>
      <p:sp>
        <p:nvSpPr>
          <p:cNvPr id="4" name="Slide Number Placeholder 3">
            <a:extLst>
              <a:ext uri="{FF2B5EF4-FFF2-40B4-BE49-F238E27FC236}">
                <a16:creationId xmlns:a16="http://schemas.microsoft.com/office/drawing/2014/main" id="{01353006-D0FA-59EE-983D-0EBFB4E1C79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69C2A7CD-3D1D-A4AD-BA58-F5C69B8FABE3}"/>
              </a:ext>
            </a:extLst>
          </p:cNvPr>
          <p:cNvSpPr txBox="1">
            <a:spLocks noChangeArrowheads="1"/>
          </p:cNvSpPr>
          <p:nvPr/>
        </p:nvSpPr>
        <p:spPr bwMode="auto">
          <a:xfrm>
            <a:off x="123409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B77762CB-E20E-078D-9903-CAF4D5AF6F6C}"/>
              </a:ext>
            </a:extLst>
          </p:cNvPr>
          <p:cNvSpPr txBox="1">
            <a:spLocks noChangeArrowheads="1"/>
          </p:cNvSpPr>
          <p:nvPr/>
        </p:nvSpPr>
        <p:spPr bwMode="auto">
          <a:xfrm>
            <a:off x="1234095" y="3966599"/>
            <a:ext cx="704884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&gt;&gt;&gt; html = </a:t>
            </a:r>
            <a:r>
              <a:rPr lang="en-GB" altLang="en-US" sz="1600"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#690000</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&gt;&lt;b&gt;Username :&lt;/b&gt;&lt;/font&gt;&lt;/td&gt;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&lt;td&gt;&lt;input type=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textbox</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username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7EF6535-FD8E-33A7-D5FD-35A1EF472175}"/>
              </a:ext>
            </a:extLst>
          </p:cNvPr>
          <p:cNvSpPr txBox="1">
            <a:spLocks noChangeArrowheads="1"/>
          </p:cNvSpPr>
          <p:nvPr/>
        </p:nvSpPr>
        <p:spPr bwMode="auto">
          <a:xfrm>
            <a:off x="535651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print("hello\</a:t>
            </a:r>
            <a:r>
              <a:rPr lang="en-GB" altLang="en-US" dirty="0" err="1">
                <a:solidFill>
                  <a:schemeClr val="bg1"/>
                </a:solidFill>
                <a:latin typeface="Consolas" panose="020B0609020204030204" pitchFamily="49" charset="0"/>
                <a:cs typeface="Consolas" panose="020B0609020204030204" pitchFamily="49" charset="0"/>
              </a:rPr>
              <a:t>nworld</a:t>
            </a:r>
            <a:r>
              <a:rPr lang="en-GB" altLang="en-US" dirty="0">
                <a:solidFill>
                  <a:schemeClr val="bg1"/>
                </a:solidFill>
                <a:latin typeface="Consolas" panose="020B0609020204030204" pitchFamily="49" charset="0"/>
                <a:cs typeface="Consolas" panose="020B0609020204030204" pitchFamily="49" charset="0"/>
              </a:rPr>
              <a:t>")</a:t>
            </a:r>
          </a:p>
        </p:txBody>
      </p:sp>
      <p:grpSp>
        <p:nvGrpSpPr>
          <p:cNvPr id="10" name="Group 9">
            <a:extLst>
              <a:ext uri="{FF2B5EF4-FFF2-40B4-BE49-F238E27FC236}">
                <a16:creationId xmlns:a16="http://schemas.microsoft.com/office/drawing/2014/main" id="{DEE6D53F-F32F-FBEF-D370-4478983E74C3}"/>
              </a:ext>
            </a:extLst>
          </p:cNvPr>
          <p:cNvGrpSpPr/>
          <p:nvPr/>
        </p:nvGrpSpPr>
        <p:grpSpPr>
          <a:xfrm>
            <a:off x="4236559" y="2776323"/>
            <a:ext cx="1035803" cy="484632"/>
            <a:chOff x="5956299" y="2564572"/>
            <a:chExt cx="1035803" cy="484632"/>
          </a:xfrm>
          <a:solidFill>
            <a:schemeClr val="accent1">
              <a:lumMod val="40000"/>
              <a:lumOff val="60000"/>
            </a:schemeClr>
          </a:solidFill>
        </p:grpSpPr>
        <p:sp>
          <p:nvSpPr>
            <p:cNvPr id="8" name="Arrow: Right 7">
              <a:extLst>
                <a:ext uri="{FF2B5EF4-FFF2-40B4-BE49-F238E27FC236}">
                  <a16:creationId xmlns:a16="http://schemas.microsoft.com/office/drawing/2014/main" id="{6105BCE3-D8ED-FDB7-44C1-9F08D9CF7BC8}"/>
                </a:ext>
              </a:extLst>
            </p:cNvPr>
            <p:cNvSpPr/>
            <p:nvPr/>
          </p:nvSpPr>
          <p:spPr>
            <a:xfrm>
              <a:off x="631697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10094BA-DA4F-1F05-14D6-81A0AD325EF9}"/>
                </a:ext>
              </a:extLst>
            </p:cNvPr>
            <p:cNvSpPr/>
            <p:nvPr/>
          </p:nvSpPr>
          <p:spPr>
            <a:xfrm rot="10800000">
              <a:off x="595629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4">
            <a:extLst>
              <a:ext uri="{FF2B5EF4-FFF2-40B4-BE49-F238E27FC236}">
                <a16:creationId xmlns:a16="http://schemas.microsoft.com/office/drawing/2014/main" id="{54D31335-78BD-3BB4-E8F8-D51B0EC925AC}"/>
              </a:ext>
            </a:extLst>
          </p:cNvPr>
          <p:cNvSpPr txBox="1">
            <a:spLocks noChangeArrowheads="1"/>
          </p:cNvSpPr>
          <p:nvPr/>
        </p:nvSpPr>
        <p:spPr bwMode="auto">
          <a:xfrm>
            <a:off x="1234095" y="6110676"/>
            <a:ext cx="7772746"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'\n&lt;tr&gt;\n\t&lt;td&gt;&lt;font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="#690000"&gt;&lt;b&gt;Username :&lt;/b&gt;&lt;/font&gt;&lt;/td&gt;\n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\t&lt;td&gt;&lt;input type=\'textbox\' name=\'username\'&gt;&lt;/td&gt;\n&lt;/tr&gt;\n'</a:t>
            </a:r>
          </a:p>
        </p:txBody>
      </p:sp>
      <p:sp>
        <p:nvSpPr>
          <p:cNvPr id="12" name="TextBox 11">
            <a:extLst>
              <a:ext uri="{FF2B5EF4-FFF2-40B4-BE49-F238E27FC236}">
                <a16:creationId xmlns:a16="http://schemas.microsoft.com/office/drawing/2014/main" id="{D0CF194E-F689-B9E4-3D23-300E23D50EC6}"/>
              </a:ext>
            </a:extLst>
          </p:cNvPr>
          <p:cNvSpPr txBox="1"/>
          <p:nvPr/>
        </p:nvSpPr>
        <p:spPr>
          <a:xfrm>
            <a:off x="8573780" y="5423871"/>
            <a:ext cx="2528560" cy="646331"/>
          </a:xfrm>
          <a:prstGeom prst="rect">
            <a:avLst/>
          </a:prstGeom>
          <a:solidFill>
            <a:schemeClr val="accent4">
              <a:lumMod val="40000"/>
              <a:lumOff val="60000"/>
            </a:schemeClr>
          </a:solidFill>
          <a:ln>
            <a:noFill/>
          </a:ln>
        </p:spPr>
        <p:txBody>
          <a:bodyPr wrap="square" rtlCol="0">
            <a:spAutoFit/>
          </a:bodyPr>
          <a:lstStyle/>
          <a:p>
            <a:r>
              <a:rPr lang="en-GB" dirty="0"/>
              <a:t>Triple Quoted Strings</a:t>
            </a:r>
          </a:p>
          <a:p>
            <a:r>
              <a:rPr lang="en-GB" dirty="0"/>
              <a:t>Improve readability!</a:t>
            </a:r>
          </a:p>
        </p:txBody>
      </p:sp>
      <p:sp>
        <p:nvSpPr>
          <p:cNvPr id="13" name="Line 11">
            <a:extLst>
              <a:ext uri="{FF2B5EF4-FFF2-40B4-BE49-F238E27FC236}">
                <a16:creationId xmlns:a16="http://schemas.microsoft.com/office/drawing/2014/main" id="{BB277D88-864C-9669-072A-F449D1A2CB46}"/>
              </a:ext>
            </a:extLst>
          </p:cNvPr>
          <p:cNvSpPr>
            <a:spLocks noChangeShapeType="1"/>
          </p:cNvSpPr>
          <p:nvPr/>
        </p:nvSpPr>
        <p:spPr bwMode="auto">
          <a:xfrm flipH="1">
            <a:off x="8130208" y="5724140"/>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18199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3363-1450-E076-0762-01ED2AD1D94E}"/>
              </a:ext>
            </a:extLst>
          </p:cNvPr>
          <p:cNvSpPr>
            <a:spLocks noGrp="1"/>
          </p:cNvSpPr>
          <p:nvPr>
            <p:ph type="ctrTitle"/>
          </p:nvPr>
        </p:nvSpPr>
        <p:spPr/>
        <p:txBody>
          <a:bodyPr/>
          <a:lstStyle/>
          <a:p>
            <a:r>
              <a:rPr lang="en-GB" dirty="0"/>
              <a:t>String functions and methods</a:t>
            </a:r>
          </a:p>
        </p:txBody>
      </p:sp>
      <p:sp>
        <p:nvSpPr>
          <p:cNvPr id="12" name="Text Placeholder 11">
            <a:extLst>
              <a:ext uri="{FF2B5EF4-FFF2-40B4-BE49-F238E27FC236}">
                <a16:creationId xmlns:a16="http://schemas.microsoft.com/office/drawing/2014/main" id="{2658BE05-66DD-AA75-09FA-5C1B0FF3B122}"/>
              </a:ext>
            </a:extLst>
          </p:cNvPr>
          <p:cNvSpPr>
            <a:spLocks noGrp="1"/>
          </p:cNvSpPr>
          <p:nvPr>
            <p:ph type="body" sz="quarter" idx="13"/>
          </p:nvPr>
        </p:nvSpPr>
        <p:spPr/>
        <p:txBody>
          <a:bodyPr/>
          <a:lstStyle/>
          <a:p>
            <a:r>
              <a:rPr lang="en-GB" b="1" dirty="0"/>
              <a:t>Some useful string functions</a:t>
            </a:r>
          </a:p>
          <a:p>
            <a:pPr marL="285750" indent="-285750">
              <a:buFont typeface="Arial" panose="020B0604020202020204" pitchFamily="34" charset="0"/>
              <a:buChar char="•"/>
            </a:pPr>
            <a:r>
              <a:rPr lang="en-GB" dirty="0"/>
              <a:t>Most of these can be used with other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Overloaded * operator – string replication</a:t>
            </a:r>
          </a:p>
          <a:p>
            <a:endParaRPr lang="en-GB" b="1" dirty="0"/>
          </a:p>
        </p:txBody>
      </p:sp>
      <p:sp>
        <p:nvSpPr>
          <p:cNvPr id="11" name="Content Placeholder 10">
            <a:extLst>
              <a:ext uri="{FF2B5EF4-FFF2-40B4-BE49-F238E27FC236}">
                <a16:creationId xmlns:a16="http://schemas.microsoft.com/office/drawing/2014/main" id="{D7862460-ACA2-4AEB-D819-CC51C434E1C2}"/>
              </a:ext>
            </a:extLst>
          </p:cNvPr>
          <p:cNvSpPr>
            <a:spLocks noGrp="1"/>
          </p:cNvSpPr>
          <p:nvPr>
            <p:ph sz="quarter" idx="4"/>
          </p:nvPr>
        </p:nvSpPr>
        <p:spPr/>
        <p:txBody>
          <a:bodyPr/>
          <a:lstStyle/>
          <a:p>
            <a:pPr marL="0" indent="0">
              <a:buNone/>
            </a:pPr>
            <a:r>
              <a:rPr lang="en-GB" b="1" dirty="0">
                <a:solidFill>
                  <a:schemeClr val="tx1"/>
                </a:solidFill>
              </a:rPr>
              <a:t>Some useful string methods</a:t>
            </a:r>
          </a:p>
          <a:p>
            <a:r>
              <a:rPr lang="en-GB" dirty="0">
                <a:solidFill>
                  <a:schemeClr val="tx1"/>
                </a:solidFill>
              </a:rPr>
              <a:t>Over 40 methods available</a:t>
            </a:r>
          </a:p>
        </p:txBody>
      </p:sp>
      <p:sp>
        <p:nvSpPr>
          <p:cNvPr id="4" name="Slide Number Placeholder 3">
            <a:extLst>
              <a:ext uri="{FF2B5EF4-FFF2-40B4-BE49-F238E27FC236}">
                <a16:creationId xmlns:a16="http://schemas.microsoft.com/office/drawing/2014/main" id="{6E4A3013-9C93-9EDB-5A64-94D66C5D280E}"/>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9" name="Table 8">
            <a:extLst>
              <a:ext uri="{FF2B5EF4-FFF2-40B4-BE49-F238E27FC236}">
                <a16:creationId xmlns:a16="http://schemas.microsoft.com/office/drawing/2014/main" id="{8D195A62-F985-74FF-08EC-E712E6575A23}"/>
              </a:ext>
            </a:extLst>
          </p:cNvPr>
          <p:cNvGraphicFramePr>
            <a:graphicFrameLocks noGrp="1"/>
          </p:cNvGraphicFramePr>
          <p:nvPr>
            <p:extLst>
              <p:ext uri="{D42A27DB-BD31-4B8C-83A1-F6EECF244321}">
                <p14:modId xmlns:p14="http://schemas.microsoft.com/office/powerpoint/2010/main" val="4277789148"/>
              </p:ext>
            </p:extLst>
          </p:nvPr>
        </p:nvGraphicFramePr>
        <p:xfrm>
          <a:off x="6977743" y="2464790"/>
          <a:ext cx="4491446" cy="2914379"/>
        </p:xfrm>
        <a:graphic>
          <a:graphicData uri="http://schemas.openxmlformats.org/drawingml/2006/table">
            <a:tbl>
              <a:tblPr firstRow="1" bandRow="1">
                <a:tableStyleId>{5C22544A-7EE6-4342-B048-85BDC9FD1C3A}</a:tableStyleId>
              </a:tblPr>
              <a:tblGrid>
                <a:gridCol w="1832428">
                  <a:extLst>
                    <a:ext uri="{9D8B030D-6E8A-4147-A177-3AD203B41FA5}">
                      <a16:colId xmlns:a16="http://schemas.microsoft.com/office/drawing/2014/main" val="1551974525"/>
                    </a:ext>
                  </a:extLst>
                </a:gridCol>
                <a:gridCol w="26590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str.upper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upper-case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str.lower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lower-case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str.title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str.find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str.replace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str.rstrip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Left justify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10" name="Table 9">
            <a:extLst>
              <a:ext uri="{FF2B5EF4-FFF2-40B4-BE49-F238E27FC236}">
                <a16:creationId xmlns:a16="http://schemas.microsoft.com/office/drawing/2014/main" id="{AFF0E722-9BF8-A6EB-AC1B-E353F1F18AC7}"/>
              </a:ext>
            </a:extLst>
          </p:cNvPr>
          <p:cNvGraphicFramePr>
            <a:graphicFrameLocks noGrp="1"/>
          </p:cNvGraphicFramePr>
          <p:nvPr>
            <p:extLst>
              <p:ext uri="{D42A27DB-BD31-4B8C-83A1-F6EECF244321}">
                <p14:modId xmlns:p14="http://schemas.microsoft.com/office/powerpoint/2010/main" val="3123998476"/>
              </p:ext>
            </p:extLst>
          </p:nvPr>
        </p:nvGraphicFramePr>
        <p:xfrm>
          <a:off x="820055" y="2464790"/>
          <a:ext cx="4752316" cy="3358794"/>
        </p:xfrm>
        <a:graphic>
          <a:graphicData uri="http://schemas.openxmlformats.org/drawingml/2006/table">
            <a:tbl>
              <a:tblPr firstRow="1" bandRow="1">
                <a:tableStyleId>{5C22544A-7EE6-4342-B048-85BDC9FD1C3A}</a:tableStyleId>
              </a:tblPr>
              <a:tblGrid>
                <a:gridCol w="1900734">
                  <a:extLst>
                    <a:ext uri="{9D8B030D-6E8A-4147-A177-3AD203B41FA5}">
                      <a16:colId xmlns:a16="http://schemas.microsoft.com/office/drawing/2014/main" val="1551974525"/>
                    </a:ext>
                  </a:extLst>
                </a:gridCol>
                <a:gridCol w="285158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Function</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int(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Convert string to integer</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str(42)</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Convert integer to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num of chars in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min(</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Smallest Unicode char –a</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max(</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Largest Unicode char – c</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sorted(</a:t>
                      </a:r>
                      <a:r>
                        <a:rPr lang="en-GB" altLang="en-US" sz="1800" dirty="0">
                          <a:solidFill>
                            <a:schemeClr val="tx1"/>
                          </a:solidFill>
                          <a:latin typeface="Consolas" panose="020B0609020204030204" pitchFamily="49" charset="0"/>
                          <a:cs typeface="Consolas" panose="020B0609020204030204" pitchFamily="49" charset="0"/>
                        </a:rPr>
                        <a:t>"</a:t>
                      </a:r>
                      <a:r>
                        <a:rPr lang="en-GB" altLang="en-US" sz="1800" b="1" dirty="0">
                          <a:solidFill>
                            <a:schemeClr val="tx1"/>
                          </a:solidFill>
                          <a:latin typeface="Consolas" panose="020B0609020204030204" pitchFamily="49" charset="0"/>
                          <a:cs typeface="Consolas" panose="020B0609020204030204" pitchFamily="49" charset="0"/>
                        </a:rPr>
                        <a:t>cba</a:t>
                      </a:r>
                      <a:r>
                        <a:rPr lang="en-GB" altLang="en-US" sz="2000" dirty="0">
                          <a:solidFill>
                            <a:schemeClr val="tx1"/>
                          </a:solidFill>
                          <a:latin typeface="Consolas" panose="020B0609020204030204" pitchFamily="49" charset="0"/>
                          <a:cs typeface="Consolas" panose="020B0609020204030204" pitchFamily="49" charset="0"/>
                        </a:rPr>
                        <a:t>")</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sorted list – [‘a’, ‘b’, ‘c’]</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chr(0x20ac)</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Returns Unicode char - €</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3" name="Rectangle 4">
            <a:extLst>
              <a:ext uri="{FF2B5EF4-FFF2-40B4-BE49-F238E27FC236}">
                <a16:creationId xmlns:a16="http://schemas.microsoft.com/office/drawing/2014/main" id="{63E35948-4525-6665-2884-5ACC7DD6582B}"/>
              </a:ext>
            </a:extLst>
          </p:cNvPr>
          <p:cNvSpPr txBox="1">
            <a:spLocks noChangeArrowheads="1"/>
          </p:cNvSpPr>
          <p:nvPr/>
        </p:nvSpPr>
        <p:spPr bwMode="auto">
          <a:xfrm>
            <a:off x="820055" y="5698261"/>
            <a:ext cx="31096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name = "spam " * 4</a:t>
            </a:r>
          </a:p>
        </p:txBody>
      </p:sp>
      <p:sp>
        <p:nvSpPr>
          <p:cNvPr id="14" name="TextBox 13">
            <a:extLst>
              <a:ext uri="{FF2B5EF4-FFF2-40B4-BE49-F238E27FC236}">
                <a16:creationId xmlns:a16="http://schemas.microsoft.com/office/drawing/2014/main" id="{91599004-4D37-3FD0-C831-DADF20C176C9}"/>
              </a:ext>
            </a:extLst>
          </p:cNvPr>
          <p:cNvSpPr txBox="1"/>
          <p:nvPr/>
        </p:nvSpPr>
        <p:spPr>
          <a:xfrm>
            <a:off x="3098561" y="6029523"/>
            <a:ext cx="2509759" cy="369332"/>
          </a:xfrm>
          <a:prstGeom prst="rect">
            <a:avLst/>
          </a:prstGeom>
          <a:solidFill>
            <a:schemeClr val="bg1"/>
          </a:solidFill>
          <a:ln>
            <a:solidFill>
              <a:schemeClr val="tx1"/>
            </a:solidFill>
          </a:ln>
        </p:spPr>
        <p:txBody>
          <a:bodyPr wrap="square" rtlCol="0">
            <a:spAutoFit/>
          </a:bodyPr>
          <a:lstStyle/>
          <a:p>
            <a:r>
              <a:rPr lang="en-GB" dirty="0"/>
              <a:t>'spam </a:t>
            </a:r>
            <a:r>
              <a:rPr lang="en-GB" dirty="0" err="1"/>
              <a:t>spam</a:t>
            </a:r>
            <a:r>
              <a:rPr lang="en-GB" dirty="0"/>
              <a:t> </a:t>
            </a:r>
            <a:r>
              <a:rPr lang="en-GB" dirty="0" err="1"/>
              <a:t>spam</a:t>
            </a:r>
            <a:r>
              <a:rPr lang="en-GB" dirty="0"/>
              <a:t> </a:t>
            </a:r>
            <a:r>
              <a:rPr lang="en-GB" dirty="0" err="1"/>
              <a:t>spam</a:t>
            </a:r>
            <a:r>
              <a:rPr lang="en-GB" dirty="0"/>
              <a:t> '</a:t>
            </a:r>
          </a:p>
        </p:txBody>
      </p:sp>
      <p:sp>
        <p:nvSpPr>
          <p:cNvPr id="16" name="TextBox 15">
            <a:extLst>
              <a:ext uri="{FF2B5EF4-FFF2-40B4-BE49-F238E27FC236}">
                <a16:creationId xmlns:a16="http://schemas.microsoft.com/office/drawing/2014/main" id="{CDE15206-8560-4309-2424-27B31FD282BB}"/>
              </a:ext>
            </a:extLst>
          </p:cNvPr>
          <p:cNvSpPr txBox="1"/>
          <p:nvPr/>
        </p:nvSpPr>
        <p:spPr>
          <a:xfrm>
            <a:off x="3630999" y="6371155"/>
            <a:ext cx="2057615" cy="307777"/>
          </a:xfrm>
          <a:prstGeom prst="rect">
            <a:avLst/>
          </a:prstGeom>
          <a:noFill/>
        </p:spPr>
        <p:txBody>
          <a:bodyPr wrap="none" rtlCol="0">
            <a:spAutoFit/>
          </a:bodyPr>
          <a:lstStyle/>
          <a:p>
            <a:r>
              <a:rPr lang="en-GB" sz="1400" dirty="0"/>
              <a:t>^Monty Python reference</a:t>
            </a:r>
          </a:p>
        </p:txBody>
      </p:sp>
    </p:spTree>
    <p:extLst>
      <p:ext uri="{BB962C8B-B14F-4D97-AF65-F5344CB8AC3E}">
        <p14:creationId xmlns:p14="http://schemas.microsoft.com/office/powerpoint/2010/main" val="312296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C754A-4584-0074-BA13-623D2922CB3F}"/>
              </a:ext>
            </a:extLst>
          </p:cNvPr>
          <p:cNvSpPr>
            <a:spLocks noGrp="1"/>
          </p:cNvSpPr>
          <p:nvPr>
            <p:ph type="ctrTitle"/>
          </p:nvPr>
        </p:nvSpPr>
        <p:spPr/>
        <p:txBody>
          <a:bodyPr/>
          <a:lstStyle/>
          <a:p>
            <a:r>
              <a:rPr lang="en-GB" dirty="0"/>
              <a:t>Searching and Testing Strings</a:t>
            </a:r>
          </a:p>
        </p:txBody>
      </p:sp>
      <p:sp>
        <p:nvSpPr>
          <p:cNvPr id="6" name="Text Placeholder 5">
            <a:extLst>
              <a:ext uri="{FF2B5EF4-FFF2-40B4-BE49-F238E27FC236}">
                <a16:creationId xmlns:a16="http://schemas.microsoft.com/office/drawing/2014/main" id="{24345D10-612D-CA8C-62AE-4BB4832B430B}"/>
              </a:ext>
            </a:extLst>
          </p:cNvPr>
          <p:cNvSpPr>
            <a:spLocks noGrp="1"/>
          </p:cNvSpPr>
          <p:nvPr>
            <p:ph type="body" sz="quarter" idx="13"/>
          </p:nvPr>
        </p:nvSpPr>
        <p:spPr/>
        <p:txBody>
          <a:bodyPr/>
          <a:lstStyle/>
          <a:p>
            <a:r>
              <a:rPr lang="en-GB" b="1" dirty="0"/>
              <a:t>Searching for substrings using the in operator</a:t>
            </a:r>
          </a:p>
          <a:p>
            <a:endParaRPr lang="en-GB" dirty="0"/>
          </a:p>
          <a:p>
            <a:r>
              <a:rPr lang="en-GB" b="1" dirty="0"/>
              <a:t>Testing a string type can often be done with a method:</a:t>
            </a:r>
          </a:p>
          <a:p>
            <a:pPr marL="285750" indent="-285750">
              <a:buFont typeface="Arial" panose="020B0604020202020204" pitchFamily="34" charset="0"/>
              <a:buChar char="•"/>
            </a:pPr>
            <a:r>
              <a:rPr lang="en-GB" dirty="0"/>
              <a:t>Regular Expressions can also be used, but can be slow.</a:t>
            </a:r>
          </a:p>
          <a:p>
            <a:endParaRPr lang="en-GB" dirty="0"/>
          </a:p>
        </p:txBody>
      </p:sp>
      <p:sp>
        <p:nvSpPr>
          <p:cNvPr id="4" name="Slide Number Placeholder 3">
            <a:extLst>
              <a:ext uri="{FF2B5EF4-FFF2-40B4-BE49-F238E27FC236}">
                <a16:creationId xmlns:a16="http://schemas.microsoft.com/office/drawing/2014/main" id="{AE3781E9-A3C0-EBED-74F0-4A8714878B93}"/>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4A5F55A9-1CA3-8C6C-A906-F3620848DD85}"/>
              </a:ext>
            </a:extLst>
          </p:cNvPr>
          <p:cNvSpPr txBox="1">
            <a:spLocks noChangeArrowheads="1"/>
          </p:cNvSpPr>
          <p:nvPr/>
        </p:nvSpPr>
        <p:spPr bwMode="auto">
          <a:xfrm>
            <a:off x="809551" y="2077672"/>
            <a:ext cx="28426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rgbClr val="FFFF00"/>
                </a:solidFill>
                <a:latin typeface="Consolas" panose="020B0609020204030204" pitchFamily="49" charset="0"/>
                <a:cs typeface="Consolas" panose="020B0609020204030204" pitchFamily="49" charset="0"/>
              </a:rPr>
              <a:t>substr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string</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C2357097-A466-7A14-68EF-8976294A4C84}"/>
              </a:ext>
            </a:extLst>
          </p:cNvPr>
          <p:cNvSpPr txBox="1">
            <a:spLocks noChangeArrowheads="1"/>
          </p:cNvSpPr>
          <p:nvPr/>
        </p:nvSpPr>
        <p:spPr bwMode="auto">
          <a:xfrm>
            <a:off x="2573038" y="3286208"/>
            <a:ext cx="4139820"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 w</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rld"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text.count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text.startswith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hell in there")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text.isalpha</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all alpha")</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 \t\r\n"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text.isspace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whitespace")</a:t>
            </a:r>
          </a:p>
        </p:txBody>
      </p:sp>
      <p:graphicFrame>
        <p:nvGraphicFramePr>
          <p:cNvPr id="11" name="Table 10">
            <a:extLst>
              <a:ext uri="{FF2B5EF4-FFF2-40B4-BE49-F238E27FC236}">
                <a16:creationId xmlns:a16="http://schemas.microsoft.com/office/drawing/2014/main" id="{F702FE98-BA87-6E31-0618-5FB9D1B62669}"/>
              </a:ext>
            </a:extLst>
          </p:cNvPr>
          <p:cNvGraphicFramePr>
            <a:graphicFrameLocks noGrp="1"/>
          </p:cNvGraphicFramePr>
          <p:nvPr>
            <p:extLst>
              <p:ext uri="{D42A27DB-BD31-4B8C-83A1-F6EECF244321}">
                <p14:modId xmlns:p14="http://schemas.microsoft.com/office/powerpoint/2010/main" val="3406148921"/>
              </p:ext>
            </p:extLst>
          </p:nvPr>
        </p:nvGraphicFramePr>
        <p:xfrm>
          <a:off x="809551" y="3313586"/>
          <a:ext cx="1669142" cy="2914379"/>
        </p:xfrm>
        <a:graphic>
          <a:graphicData uri="http://schemas.openxmlformats.org/drawingml/2006/table">
            <a:tbl>
              <a:tblPr firstRow="1" bandRow="1">
                <a:tableStyleId>{5C22544A-7EE6-4342-B048-85BDC9FD1C3A}</a:tableStyleId>
              </a:tblPr>
              <a:tblGrid>
                <a:gridCol w="1669142">
                  <a:extLst>
                    <a:ext uri="{9D8B030D-6E8A-4147-A177-3AD203B41FA5}">
                      <a16:colId xmlns:a16="http://schemas.microsoft.com/office/drawing/2014/main" val="1551974525"/>
                    </a:ext>
                  </a:extLst>
                </a:gridCol>
              </a:tblGrid>
              <a:tr h="351288">
                <a:tc>
                  <a:txBody>
                    <a:bodyPr/>
                    <a:lstStyle/>
                    <a:p>
                      <a:pPr algn="ctr"/>
                      <a:r>
                        <a:rPr lang="en-GB" sz="1800" dirty="0">
                          <a:solidFill>
                            <a:schemeClr val="tx2"/>
                          </a:solidFill>
                        </a:rPr>
                        <a:t>Test Methods</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startswith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endswith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isalnum</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isalpha</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isdigit</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islower</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isspace</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2" name="TextBox 11">
            <a:extLst>
              <a:ext uri="{FF2B5EF4-FFF2-40B4-BE49-F238E27FC236}">
                <a16:creationId xmlns:a16="http://schemas.microsoft.com/office/drawing/2014/main" id="{820EC66F-9E36-9E80-027E-2D71374438EF}"/>
              </a:ext>
            </a:extLst>
          </p:cNvPr>
          <p:cNvSpPr txBox="1"/>
          <p:nvPr/>
        </p:nvSpPr>
        <p:spPr>
          <a:xfrm>
            <a:off x="7008956" y="3597225"/>
            <a:ext cx="27968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Count occurrences of string</a:t>
            </a:r>
          </a:p>
        </p:txBody>
      </p:sp>
      <p:sp>
        <p:nvSpPr>
          <p:cNvPr id="13" name="TextBox 12">
            <a:extLst>
              <a:ext uri="{FF2B5EF4-FFF2-40B4-BE49-F238E27FC236}">
                <a16:creationId xmlns:a16="http://schemas.microsoft.com/office/drawing/2014/main" id="{7F076849-A3AC-C3EF-1137-6FFC5A65FA96}"/>
              </a:ext>
            </a:extLst>
          </p:cNvPr>
          <p:cNvSpPr txBox="1"/>
          <p:nvPr/>
        </p:nvSpPr>
        <p:spPr>
          <a:xfrm>
            <a:off x="7008955" y="3995017"/>
            <a:ext cx="279689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Test string starts with “hell”</a:t>
            </a:r>
          </a:p>
        </p:txBody>
      </p:sp>
      <p:sp>
        <p:nvSpPr>
          <p:cNvPr id="15" name="TextBox 14">
            <a:extLst>
              <a:ext uri="{FF2B5EF4-FFF2-40B4-BE49-F238E27FC236}">
                <a16:creationId xmlns:a16="http://schemas.microsoft.com/office/drawing/2014/main" id="{C251EC60-49AE-D8EF-ACCE-6A97015BAC5C}"/>
              </a:ext>
            </a:extLst>
          </p:cNvPr>
          <p:cNvSpPr txBox="1"/>
          <p:nvPr/>
        </p:nvSpPr>
        <p:spPr>
          <a:xfrm>
            <a:off x="7008955" y="4618041"/>
            <a:ext cx="2796894" cy="923330"/>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Test string only contains </a:t>
            </a:r>
            <a:r>
              <a:rPr lang="en-GB" dirty="0" err="1"/>
              <a:t>alpa</a:t>
            </a:r>
            <a:r>
              <a:rPr lang="en-GB" dirty="0"/>
              <a:t> chars, fails because of space</a:t>
            </a:r>
          </a:p>
        </p:txBody>
      </p:sp>
      <p:sp>
        <p:nvSpPr>
          <p:cNvPr id="16" name="Line 11">
            <a:extLst>
              <a:ext uri="{FF2B5EF4-FFF2-40B4-BE49-F238E27FC236}">
                <a16:creationId xmlns:a16="http://schemas.microsoft.com/office/drawing/2014/main" id="{D132D2D6-F74D-86B2-E8E8-6EC202E1A338}"/>
              </a:ext>
            </a:extLst>
          </p:cNvPr>
          <p:cNvSpPr>
            <a:spLocks noChangeShapeType="1"/>
          </p:cNvSpPr>
          <p:nvPr/>
        </p:nvSpPr>
        <p:spPr bwMode="auto">
          <a:xfrm flipH="1">
            <a:off x="5206830" y="3775195"/>
            <a:ext cx="1819901" cy="299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AB7CDEA0-AC20-7E63-EC15-065139DFCBA9}"/>
              </a:ext>
            </a:extLst>
          </p:cNvPr>
          <p:cNvSpPr/>
          <p:nvPr/>
        </p:nvSpPr>
        <p:spPr>
          <a:xfrm>
            <a:off x="2949390" y="3993518"/>
            <a:ext cx="2716623"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8D3F077B-D3F9-545D-18D6-EDF96702F66B}"/>
              </a:ext>
            </a:extLst>
          </p:cNvPr>
          <p:cNvSpPr>
            <a:spLocks noChangeShapeType="1"/>
          </p:cNvSpPr>
          <p:nvPr/>
        </p:nvSpPr>
        <p:spPr bwMode="auto">
          <a:xfrm flipH="1">
            <a:off x="5715064" y="4159905"/>
            <a:ext cx="1293892" cy="16"/>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96C3BAA9-CA8A-305E-8303-1309C3A69CD9}"/>
              </a:ext>
            </a:extLst>
          </p:cNvPr>
          <p:cNvSpPr/>
          <p:nvPr/>
        </p:nvSpPr>
        <p:spPr>
          <a:xfrm>
            <a:off x="2949391" y="4658527"/>
            <a:ext cx="1724455"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899E7BB9-BED5-6B2F-D011-7BFB55D1EE86}"/>
              </a:ext>
            </a:extLst>
          </p:cNvPr>
          <p:cNvSpPr>
            <a:spLocks noChangeShapeType="1"/>
          </p:cNvSpPr>
          <p:nvPr/>
        </p:nvSpPr>
        <p:spPr bwMode="auto">
          <a:xfrm flipH="1">
            <a:off x="4767331" y="4824761"/>
            <a:ext cx="2237471" cy="2996"/>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3" name="Rectangle: Rounded Corners 22">
            <a:extLst>
              <a:ext uri="{FF2B5EF4-FFF2-40B4-BE49-F238E27FC236}">
                <a16:creationId xmlns:a16="http://schemas.microsoft.com/office/drawing/2014/main" id="{86360F44-6C90-74C6-B1A4-447D424A0DD9}"/>
              </a:ext>
            </a:extLst>
          </p:cNvPr>
          <p:cNvSpPr/>
          <p:nvPr/>
        </p:nvSpPr>
        <p:spPr>
          <a:xfrm>
            <a:off x="2614597" y="3642596"/>
            <a:ext cx="2550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E5AD04B-F354-D74C-E728-7368917EC947}"/>
              </a:ext>
            </a:extLst>
          </p:cNvPr>
          <p:cNvSpPr txBox="1"/>
          <p:nvPr/>
        </p:nvSpPr>
        <p:spPr>
          <a:xfrm>
            <a:off x="8908869" y="5677897"/>
            <a:ext cx="2302647"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Test string only contains whitespace</a:t>
            </a:r>
          </a:p>
        </p:txBody>
      </p:sp>
      <p:sp>
        <p:nvSpPr>
          <p:cNvPr id="29" name="Rectangle: Rounded Corners 28">
            <a:extLst>
              <a:ext uri="{FF2B5EF4-FFF2-40B4-BE49-F238E27FC236}">
                <a16:creationId xmlns:a16="http://schemas.microsoft.com/office/drawing/2014/main" id="{E9A1725A-D020-F43D-E473-F100B1771172}"/>
              </a:ext>
            </a:extLst>
          </p:cNvPr>
          <p:cNvSpPr/>
          <p:nvPr/>
        </p:nvSpPr>
        <p:spPr>
          <a:xfrm>
            <a:off x="2902545" y="5714962"/>
            <a:ext cx="1771302"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7C339EC-4859-7155-34AA-40013CC928B3}"/>
              </a:ext>
            </a:extLst>
          </p:cNvPr>
          <p:cNvSpPr>
            <a:spLocks noChangeShapeType="1"/>
          </p:cNvSpPr>
          <p:nvPr/>
        </p:nvSpPr>
        <p:spPr bwMode="auto">
          <a:xfrm flipH="1">
            <a:off x="4707439" y="5874328"/>
            <a:ext cx="4201430" cy="25094"/>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32" name="TextBox 31">
            <a:extLst>
              <a:ext uri="{FF2B5EF4-FFF2-40B4-BE49-F238E27FC236}">
                <a16:creationId xmlns:a16="http://schemas.microsoft.com/office/drawing/2014/main" id="{8B57F73F-7BA7-10C3-38D7-ECABE9E4E091}"/>
              </a:ext>
            </a:extLst>
          </p:cNvPr>
          <p:cNvSpPr txBox="1"/>
          <p:nvPr/>
        </p:nvSpPr>
        <p:spPr>
          <a:xfrm>
            <a:off x="6712858" y="5919416"/>
            <a:ext cx="2105577" cy="923330"/>
          </a:xfrm>
          <a:prstGeom prst="rect">
            <a:avLst/>
          </a:prstGeom>
          <a:solidFill>
            <a:schemeClr val="bg1"/>
          </a:solidFill>
          <a:ln>
            <a:solidFill>
              <a:schemeClr val="tx1"/>
            </a:solidFill>
          </a:ln>
        </p:spPr>
        <p:txBody>
          <a:bodyPr wrap="square" rtlCol="0">
            <a:spAutoFit/>
          </a:bodyPr>
          <a:lstStyle/>
          <a:p>
            <a:r>
              <a:rPr lang="en-GB"/>
              <a:t>2</a:t>
            </a:r>
          </a:p>
          <a:p>
            <a:r>
              <a:rPr lang="en-GB"/>
              <a:t>It's hell in there</a:t>
            </a:r>
          </a:p>
          <a:p>
            <a:r>
              <a:rPr lang="en-GB"/>
              <a:t>string is whitespace</a:t>
            </a:r>
            <a:endParaRPr lang="en-GB" dirty="0"/>
          </a:p>
        </p:txBody>
      </p:sp>
    </p:spTree>
    <p:extLst>
      <p:ext uri="{BB962C8B-B14F-4D97-AF65-F5344CB8AC3E}">
        <p14:creationId xmlns:p14="http://schemas.microsoft.com/office/powerpoint/2010/main" val="261032363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http://purl.org/dc/terms/"/>
    <ds:schemaRef ds:uri="http://schemas.microsoft.com/office/2006/documentManagement/types"/>
    <ds:schemaRef ds:uri="http://schemas.openxmlformats.org/package/2006/metadata/core-properties"/>
    <ds:schemaRef ds:uri="52e7f57a-cc1d-4bce-9b60-d9dd785361c7"/>
    <ds:schemaRef ds:uri="http://schemas.microsoft.com/office/infopath/2007/PartnerControls"/>
    <ds:schemaRef ds:uri="http://purl.org/dc/elements/1.1/"/>
    <ds:schemaRef ds:uri="http://schemas.microsoft.com/office/2006/metadata/properties"/>
    <ds:schemaRef ds:uri="http://purl.org/dc/dcmitype/"/>
    <ds:schemaRef ds:uri="4851bab5-d36a-4f24-a761-998180967d12"/>
    <ds:schemaRef ds:uri="http://www.w3.org/XML/1998/namespace"/>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21714</TotalTime>
  <Words>5114</Words>
  <Application>Microsoft Office PowerPoint</Application>
  <PresentationFormat>Widescreen</PresentationFormat>
  <Paragraphs>638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23</vt:i4>
      </vt:variant>
    </vt:vector>
  </HeadingPairs>
  <TitlesOfParts>
    <vt:vector size="48" baseType="lpstr">
      <vt:lpstr>Aptos</vt:lpstr>
      <vt:lpstr>Arial</vt:lpstr>
      <vt:lpstr>Consolas</vt:lpstr>
      <vt:lpstr>Courier New</vt:lpstr>
      <vt:lpstr>Figtree</vt:lpstr>
      <vt:lpstr>Figtree Light</vt:lpstr>
      <vt:lpstr>Montserrat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4 – String Handling</vt:lpstr>
      <vt:lpstr>Learning Objectives</vt:lpstr>
      <vt:lpstr>Python Strings</vt:lpstr>
      <vt:lpstr>Printing Strings in Python</vt:lpstr>
      <vt:lpstr>Escape Sequences in Strings</vt:lpstr>
      <vt:lpstr>String Concatenation</vt:lpstr>
      <vt:lpstr>Quotes in Python Strings</vt:lpstr>
      <vt:lpstr>String functions and methods</vt:lpstr>
      <vt:lpstr>Searching and Testing Strings</vt:lpstr>
      <vt:lpstr>String Formatting using str.format</vt:lpstr>
      <vt:lpstr>Example – Using str.format</vt:lpstr>
      <vt:lpstr>String Formatting using methods</vt:lpstr>
      <vt:lpstr>Literal String Interpolation – f-strings</vt:lpstr>
      <vt:lpstr>Literal String Interpolation – with expressions</vt:lpstr>
      <vt:lpstr>Slicing a string</vt:lpstr>
      <vt:lpstr>Splitting and Joining Strings</vt:lpstr>
      <vt:lpstr>Review &amp; Lab</vt:lpstr>
      <vt:lpstr>Review Questions</vt:lpstr>
      <vt:lpstr>Review Questions </vt:lpstr>
      <vt:lpstr>Summary </vt:lpstr>
      <vt:lpstr>String Formatting - Examples</vt:lpstr>
      <vt:lpstr>String Formatting in Python 2</vt:lpstr>
      <vt:lpstr>String Formatting in Python 2 -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53</cp:revision>
  <dcterms:created xsi:type="dcterms:W3CDTF">2024-06-24T11:44:08Z</dcterms:created>
  <dcterms:modified xsi:type="dcterms:W3CDTF">2025-11-05T16:11:21Z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